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4"/>
  </p:notesMasterIdLst>
  <p:sldIdLst>
    <p:sldId id="256" r:id="rId2"/>
    <p:sldId id="295" r:id="rId3"/>
    <p:sldId id="293" r:id="rId4"/>
    <p:sldId id="294" r:id="rId5"/>
    <p:sldId id="320" r:id="rId6"/>
    <p:sldId id="321" r:id="rId7"/>
    <p:sldId id="309" r:id="rId8"/>
    <p:sldId id="310" r:id="rId9"/>
    <p:sldId id="311" r:id="rId10"/>
    <p:sldId id="296" r:id="rId11"/>
    <p:sldId id="297" r:id="rId12"/>
    <p:sldId id="292" r:id="rId13"/>
    <p:sldId id="298" r:id="rId14"/>
    <p:sldId id="299" r:id="rId15"/>
    <p:sldId id="300" r:id="rId16"/>
    <p:sldId id="301" r:id="rId17"/>
    <p:sldId id="302" r:id="rId18"/>
    <p:sldId id="303" r:id="rId19"/>
    <p:sldId id="304" r:id="rId20"/>
    <p:sldId id="329" r:id="rId21"/>
    <p:sldId id="330" r:id="rId22"/>
    <p:sldId id="305" r:id="rId23"/>
    <p:sldId id="307" r:id="rId24"/>
    <p:sldId id="306" r:id="rId25"/>
    <p:sldId id="308" r:id="rId26"/>
    <p:sldId id="312" r:id="rId27"/>
    <p:sldId id="313" r:id="rId28"/>
    <p:sldId id="315" r:id="rId29"/>
    <p:sldId id="314" r:id="rId30"/>
    <p:sldId id="316" r:id="rId31"/>
    <p:sldId id="317" r:id="rId32"/>
    <p:sldId id="319" r:id="rId33"/>
    <p:sldId id="318" r:id="rId34"/>
    <p:sldId id="322" r:id="rId35"/>
    <p:sldId id="323" r:id="rId36"/>
    <p:sldId id="325" r:id="rId37"/>
    <p:sldId id="326" r:id="rId38"/>
    <p:sldId id="331" r:id="rId39"/>
    <p:sldId id="332" r:id="rId40"/>
    <p:sldId id="333" r:id="rId41"/>
    <p:sldId id="334" r:id="rId42"/>
    <p:sldId id="327" r:id="rId43"/>
  </p:sldIdLst>
  <p:sldSz cx="12192000" cy="6858000"/>
  <p:notesSz cx="6708775" cy="983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86786" autoAdjust="0"/>
  </p:normalViewPr>
  <p:slideViewPr>
    <p:cSldViewPr snapToGrid="0">
      <p:cViewPr varScale="1">
        <p:scale>
          <a:sx n="82" d="100"/>
          <a:sy n="82" d="100"/>
        </p:scale>
        <p:origin x="9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07136" cy="493516"/>
          </a:xfrm>
          <a:prstGeom prst="rect">
            <a:avLst/>
          </a:prstGeom>
        </p:spPr>
        <p:txBody>
          <a:bodyPr vert="horz" lIns="91120" tIns="45560" rIns="91120" bIns="45560" rtlCol="0"/>
          <a:lstStyle>
            <a:lvl1pPr algn="l">
              <a:defRPr sz="1200"/>
            </a:lvl1pPr>
          </a:lstStyle>
          <a:p>
            <a:endParaRPr lang="en-IE"/>
          </a:p>
        </p:txBody>
      </p:sp>
      <p:sp>
        <p:nvSpPr>
          <p:cNvPr id="3" name="Date Placeholder 2"/>
          <p:cNvSpPr>
            <a:spLocks noGrp="1"/>
          </p:cNvSpPr>
          <p:nvPr>
            <p:ph type="dt" idx="1"/>
          </p:nvPr>
        </p:nvSpPr>
        <p:spPr>
          <a:xfrm>
            <a:off x="3800087" y="0"/>
            <a:ext cx="2907136" cy="493516"/>
          </a:xfrm>
          <a:prstGeom prst="rect">
            <a:avLst/>
          </a:prstGeom>
        </p:spPr>
        <p:txBody>
          <a:bodyPr vert="horz" lIns="91120" tIns="45560" rIns="91120" bIns="45560" rtlCol="0"/>
          <a:lstStyle>
            <a:lvl1pPr algn="r">
              <a:defRPr sz="1200"/>
            </a:lvl1pPr>
          </a:lstStyle>
          <a:p>
            <a:fld id="{765544D5-E490-4AF7-8DF8-7E7CDB01E1EB}" type="datetimeFigureOut">
              <a:rPr lang="en-IE" smtClean="0"/>
              <a:t>13/02/2018</a:t>
            </a:fld>
            <a:endParaRPr lang="en-IE"/>
          </a:p>
        </p:txBody>
      </p:sp>
      <p:sp>
        <p:nvSpPr>
          <p:cNvPr id="4" name="Slide Image Placeholder 3"/>
          <p:cNvSpPr>
            <a:spLocks noGrp="1" noRot="1" noChangeAspect="1"/>
          </p:cNvSpPr>
          <p:nvPr>
            <p:ph type="sldImg" idx="2"/>
          </p:nvPr>
        </p:nvSpPr>
        <p:spPr>
          <a:xfrm>
            <a:off x="406400" y="1230313"/>
            <a:ext cx="5895975" cy="3317875"/>
          </a:xfrm>
          <a:prstGeom prst="rect">
            <a:avLst/>
          </a:prstGeom>
          <a:noFill/>
          <a:ln w="12700">
            <a:solidFill>
              <a:prstClr val="black"/>
            </a:solidFill>
          </a:ln>
        </p:spPr>
        <p:txBody>
          <a:bodyPr vert="horz" lIns="91120" tIns="45560" rIns="91120" bIns="45560" rtlCol="0" anchor="ctr"/>
          <a:lstStyle/>
          <a:p>
            <a:endParaRPr lang="en-IE"/>
          </a:p>
        </p:txBody>
      </p:sp>
      <p:sp>
        <p:nvSpPr>
          <p:cNvPr id="5" name="Notes Placeholder 4"/>
          <p:cNvSpPr>
            <a:spLocks noGrp="1"/>
          </p:cNvSpPr>
          <p:nvPr>
            <p:ph type="body" sz="quarter" idx="3"/>
          </p:nvPr>
        </p:nvSpPr>
        <p:spPr>
          <a:xfrm>
            <a:off x="670878" y="4733648"/>
            <a:ext cx="5367020" cy="3872984"/>
          </a:xfrm>
          <a:prstGeom prst="rect">
            <a:avLst/>
          </a:prstGeom>
        </p:spPr>
        <p:txBody>
          <a:bodyPr vert="horz" lIns="91120" tIns="45560" rIns="91120" bIns="455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1" y="9342636"/>
            <a:ext cx="2907136" cy="493515"/>
          </a:xfrm>
          <a:prstGeom prst="rect">
            <a:avLst/>
          </a:prstGeom>
        </p:spPr>
        <p:txBody>
          <a:bodyPr vert="horz" lIns="91120" tIns="45560" rIns="91120" bIns="45560" rtlCol="0" anchor="b"/>
          <a:lstStyle>
            <a:lvl1pPr algn="l">
              <a:defRPr sz="1200"/>
            </a:lvl1pPr>
          </a:lstStyle>
          <a:p>
            <a:endParaRPr lang="en-IE"/>
          </a:p>
        </p:txBody>
      </p:sp>
      <p:sp>
        <p:nvSpPr>
          <p:cNvPr id="7" name="Slide Number Placeholder 6"/>
          <p:cNvSpPr>
            <a:spLocks noGrp="1"/>
          </p:cNvSpPr>
          <p:nvPr>
            <p:ph type="sldNum" sz="quarter" idx="5"/>
          </p:nvPr>
        </p:nvSpPr>
        <p:spPr>
          <a:xfrm>
            <a:off x="3800087" y="9342636"/>
            <a:ext cx="2907136" cy="493515"/>
          </a:xfrm>
          <a:prstGeom prst="rect">
            <a:avLst/>
          </a:prstGeom>
        </p:spPr>
        <p:txBody>
          <a:bodyPr vert="horz" lIns="91120" tIns="45560" rIns="91120" bIns="45560" rtlCol="0" anchor="b"/>
          <a:lstStyle>
            <a:lvl1pPr algn="r">
              <a:defRPr sz="1200"/>
            </a:lvl1pPr>
          </a:lstStyle>
          <a:p>
            <a:fld id="{779A035B-5DEA-40A1-8D08-244C86C57E36}" type="slidenum">
              <a:rPr lang="en-IE" smtClean="0"/>
              <a:t>‹#›</a:t>
            </a:fld>
            <a:endParaRPr lang="en-IE"/>
          </a:p>
        </p:txBody>
      </p:sp>
    </p:spTree>
    <p:extLst>
      <p:ext uri="{BB962C8B-B14F-4D97-AF65-F5344CB8AC3E}">
        <p14:creationId xmlns:p14="http://schemas.microsoft.com/office/powerpoint/2010/main" val="357098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Much material in this section from http://www.sas.com/content/dam/SAS/en_us/doc/whitepaper2/hbr-persuading-with-data-107245.pdf</a:t>
            </a:r>
          </a:p>
          <a:p>
            <a:endParaRPr lang="en-IE" dirty="0"/>
          </a:p>
          <a:p>
            <a:r>
              <a:rPr lang="en-IE" dirty="0"/>
              <a:t>Andy Kirk companion website: http://www.visualisingdata.com/section/chapter-9/</a:t>
            </a:r>
          </a:p>
        </p:txBody>
      </p:sp>
      <p:sp>
        <p:nvSpPr>
          <p:cNvPr id="4" name="Slide Number Placeholder 3"/>
          <p:cNvSpPr>
            <a:spLocks noGrp="1"/>
          </p:cNvSpPr>
          <p:nvPr>
            <p:ph type="sldNum" sz="quarter" idx="10"/>
          </p:nvPr>
        </p:nvSpPr>
        <p:spPr/>
        <p:txBody>
          <a:bodyPr/>
          <a:lstStyle/>
          <a:p>
            <a:fld id="{779A035B-5DEA-40A1-8D08-244C86C57E36}" type="slidenum">
              <a:rPr lang="en-IE" smtClean="0"/>
              <a:t>1</a:t>
            </a:fld>
            <a:endParaRPr lang="en-IE"/>
          </a:p>
        </p:txBody>
      </p:sp>
    </p:spTree>
    <p:extLst>
      <p:ext uri="{BB962C8B-B14F-4D97-AF65-F5344CB8AC3E}">
        <p14:creationId xmlns:p14="http://schemas.microsoft.com/office/powerpoint/2010/main" val="90695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use of colour</a:t>
            </a:r>
          </a:p>
        </p:txBody>
      </p:sp>
      <p:sp>
        <p:nvSpPr>
          <p:cNvPr id="4" name="Slide Number Placeholder 3"/>
          <p:cNvSpPr>
            <a:spLocks noGrp="1"/>
          </p:cNvSpPr>
          <p:nvPr>
            <p:ph type="sldNum" sz="quarter" idx="10"/>
          </p:nvPr>
        </p:nvSpPr>
        <p:spPr/>
        <p:txBody>
          <a:bodyPr/>
          <a:lstStyle/>
          <a:p>
            <a:fld id="{779A035B-5DEA-40A1-8D08-244C86C57E36}" type="slidenum">
              <a:rPr lang="en-IE" smtClean="0"/>
              <a:t>10</a:t>
            </a:fld>
            <a:endParaRPr lang="en-IE"/>
          </a:p>
        </p:txBody>
      </p:sp>
    </p:spTree>
    <p:extLst>
      <p:ext uri="{BB962C8B-B14F-4D97-AF65-F5344CB8AC3E}">
        <p14:creationId xmlns:p14="http://schemas.microsoft.com/office/powerpoint/2010/main" val="3226131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Take a look at the first infographic of the collection (Above). It’s very simple. It starts with a question: “Which Birth Dates Are Most Common?” And what we see is a chart that shows every day of the year in various shades of a </a:t>
            </a:r>
            <a:r>
              <a:rPr lang="en-US" sz="1000" b="1" dirty="0"/>
              <a:t>single color</a:t>
            </a:r>
            <a:r>
              <a:rPr lang="en-US" sz="1000" dirty="0"/>
              <a:t>. The darker the color, the more babies were born on that day in the U.S.</a:t>
            </a:r>
          </a:p>
          <a:p>
            <a:endParaRPr lang="en-US" sz="1000" dirty="0"/>
          </a:p>
          <a:p>
            <a:r>
              <a:rPr lang="en-US" sz="1000" dirty="0"/>
              <a:t>It’s effective because you can see all the data for the entire year, and yet the actual relationship emerges very strongly. You immediately see the dark band running through July, August, September, and into October. It’s very clear that more people are being born then. </a:t>
            </a:r>
          </a:p>
          <a:p>
            <a:endParaRPr lang="en-US" sz="1000" dirty="0"/>
          </a:p>
          <a:p>
            <a:r>
              <a:rPr lang="en-US" sz="1000" dirty="0"/>
              <a:t>Once you’ve seen the main relationship, you can look at other things, as well, which is very satisfying. You can see, for example, on July 4th and 5th there’s a sudden drop-off in people being born, presumably because it’s around the holidays—you can see the same thing around the Christmas holidays. But then if you look over at February 14th there’s a dark island where a lot of babies are being born. So you can see the main relationship, but then you can also do some exploring. </a:t>
            </a:r>
          </a:p>
          <a:p>
            <a:endParaRPr lang="en-US" sz="1000" dirty="0"/>
          </a:p>
          <a:p>
            <a:r>
              <a:rPr lang="en-US" sz="1000" dirty="0"/>
              <a:t>That’s an important part of its persuasiveness: You want to show someone something, but you also want to give them a sense that they’re free to move around and find their own relationships. When they do, they’ll have confidence that you really are giving them the whole story.</a:t>
            </a:r>
            <a:endParaRPr lang="en-IE" sz="1000" dirty="0"/>
          </a:p>
        </p:txBody>
      </p:sp>
      <p:sp>
        <p:nvSpPr>
          <p:cNvPr id="4" name="Slide Number Placeholder 3"/>
          <p:cNvSpPr>
            <a:spLocks noGrp="1"/>
          </p:cNvSpPr>
          <p:nvPr>
            <p:ph type="sldNum" sz="quarter" idx="10"/>
          </p:nvPr>
        </p:nvSpPr>
        <p:spPr/>
        <p:txBody>
          <a:bodyPr/>
          <a:lstStyle/>
          <a:p>
            <a:fld id="{779A035B-5DEA-40A1-8D08-244C86C57E36}" type="slidenum">
              <a:rPr lang="en-IE" smtClean="0"/>
              <a:t>11</a:t>
            </a:fld>
            <a:endParaRPr lang="en-IE"/>
          </a:p>
        </p:txBody>
      </p:sp>
    </p:spTree>
    <p:extLst>
      <p:ext uri="{BB962C8B-B14F-4D97-AF65-F5344CB8AC3E}">
        <p14:creationId xmlns:p14="http://schemas.microsoft.com/office/powerpoint/2010/main" val="1614509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a:t>
            </a:r>
            <a:r>
              <a:rPr lang="en-US" dirty="0"/>
              <a:t>HOW GE USES DATA VISUALIZATION TO TELL COMPLEX STORIES</a:t>
            </a:r>
          </a:p>
          <a:p>
            <a:r>
              <a:rPr lang="en-US" dirty="0"/>
              <a:t>http://www.sas.com/content/dam/SAS/en_us/doc/whitepaper2/hbr-persuading-with-data-107245.pdf</a:t>
            </a:r>
          </a:p>
          <a:p>
            <a:endParaRPr lang="en-US" dirty="0"/>
          </a:p>
          <a:p>
            <a:r>
              <a:rPr lang="en-US" dirty="0"/>
              <a:t>One of our first was back in 2009, and [it] was about causes of death. We separated them in[to] male versus female, and via age spans. So if you’re 24 to 36, or what have you, these are the three things you [are] most likely to die of. Now it seems so simple, but it was really compelling.</a:t>
            </a:r>
          </a:p>
          <a:p>
            <a:endParaRPr lang="en-US" dirty="0"/>
          </a:p>
          <a:p>
            <a:r>
              <a:rPr lang="en-US" dirty="0"/>
              <a:t>We got a tremendous response to it. The media loved it. Our different stakeholders—be it customers, employees—everybody thought, wow, what a great way to tell a story, and it was sort of born from that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12</a:t>
            </a:fld>
            <a:endParaRPr lang="en-IE"/>
          </a:p>
        </p:txBody>
      </p:sp>
    </p:spTree>
    <p:extLst>
      <p:ext uri="{BB962C8B-B14F-4D97-AF65-F5344CB8AC3E}">
        <p14:creationId xmlns:p14="http://schemas.microsoft.com/office/powerpoint/2010/main" val="3131707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Images from:</a:t>
            </a:r>
          </a:p>
          <a:p>
            <a:r>
              <a:rPr lang="en-IE" dirty="0"/>
              <a:t>http://animal-dream.com/money.html</a:t>
            </a:r>
          </a:p>
          <a:p>
            <a:r>
              <a:rPr lang="en-IE" dirty="0"/>
              <a:t>https://clipartfox.com/categories/view/7c1bd8b8ef876fdc76c1a5cd8c163a21b7458d44/red-love-heart-clipart.html</a:t>
            </a:r>
          </a:p>
          <a:p>
            <a:r>
              <a:rPr lang="en-IE" dirty="0"/>
              <a:t>http://www.treehugger.com/ocean-conservation/scientists-listen-ocean-sounds-7-miles-down-heres-what-they-heard.html</a:t>
            </a:r>
          </a:p>
          <a:p>
            <a:endParaRPr lang="en-IE" dirty="0"/>
          </a:p>
          <a:p>
            <a:r>
              <a:rPr lang="en-US" dirty="0"/>
              <a:t>What is the color of money? Of love? Of the ocean? In the United States, most people respond that money is green, love is red, and the ocean is blue. Many concepts evoke related colors—whether due to physical appearance, common metaphors, or cultural conventions. When colors are paired with the concepts that evoke them, we call these “semantically resonant color choices.”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13</a:t>
            </a:fld>
            <a:endParaRPr lang="en-IE"/>
          </a:p>
        </p:txBody>
      </p:sp>
    </p:spTree>
    <p:extLst>
      <p:ext uri="{BB962C8B-B14F-4D97-AF65-F5344CB8AC3E}">
        <p14:creationId xmlns:p14="http://schemas.microsoft.com/office/powerpoint/2010/main" val="263091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difference between the charts is the color assignment. The left-hand chart uses colors from a default palette. The right-hand chart has been assigned semantically resonant colors. (In this case, the assignment was computed automatically using an algorithm that analyzes the colors in relevant images retrieved from Google Image Search using queries for each data category name.)</a:t>
            </a:r>
          </a:p>
          <a:p>
            <a:endParaRPr lang="en-US" dirty="0"/>
          </a:p>
          <a:p>
            <a:r>
              <a:rPr lang="en-US" sz="2000" b="1" dirty="0"/>
              <a:t>Which chart do you find easier to read?</a:t>
            </a:r>
            <a:endParaRPr lang="en-IE" sz="2000" b="1" dirty="0"/>
          </a:p>
        </p:txBody>
      </p:sp>
      <p:sp>
        <p:nvSpPr>
          <p:cNvPr id="4" name="Slide Number Placeholder 3"/>
          <p:cNvSpPr>
            <a:spLocks noGrp="1"/>
          </p:cNvSpPr>
          <p:nvPr>
            <p:ph type="sldNum" sz="quarter" idx="10"/>
          </p:nvPr>
        </p:nvSpPr>
        <p:spPr/>
        <p:txBody>
          <a:bodyPr/>
          <a:lstStyle/>
          <a:p>
            <a:fld id="{779A035B-5DEA-40A1-8D08-244C86C57E36}" type="slidenum">
              <a:rPr lang="en-IE" smtClean="0"/>
              <a:t>14</a:t>
            </a:fld>
            <a:endParaRPr lang="en-IE"/>
          </a:p>
        </p:txBody>
      </p:sp>
    </p:spTree>
    <p:extLst>
      <p:ext uri="{BB962C8B-B14F-4D97-AF65-F5344CB8AC3E}">
        <p14:creationId xmlns:p14="http://schemas.microsoft.com/office/powerpoint/2010/main" val="54265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chart do you find easier to read? </a:t>
            </a:r>
          </a:p>
          <a:p>
            <a:endParaRPr lang="en-US" dirty="0"/>
          </a:p>
          <a:p>
            <a:r>
              <a:rPr lang="en-US" dirty="0"/>
              <a:t>If you answered the chart on the right, you’re not alone. To determine the impact of semantically resonant colors on graph analysis, we ran experiments to measure how quickly people can complete data-comparison tasks on bar charts using either default colors or semantically resonant colors. </a:t>
            </a:r>
          </a:p>
          <a:p>
            <a:endParaRPr lang="en-US" dirty="0"/>
          </a:p>
          <a:p>
            <a:r>
              <a:rPr lang="en-US" dirty="0"/>
              <a:t>On average, people took a full second less to complete a single comparison task when they were looking at semantically resonant colors (whether chosen by our algorithm or by an expert designer). T</a:t>
            </a:r>
          </a:p>
          <a:p>
            <a:endParaRPr lang="en-US" dirty="0"/>
          </a:p>
          <a:p>
            <a:r>
              <a:rPr lang="en-US" dirty="0"/>
              <a:t>hat may not sound like a lot but it’s about 10% of the total task time. These time savings can add up, particularly for data analysts making untold numbers of such comparisons throughout their workday.</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15</a:t>
            </a:fld>
            <a:endParaRPr lang="en-IE"/>
          </a:p>
        </p:txBody>
      </p:sp>
    </p:spTree>
    <p:extLst>
      <p:ext uri="{BB962C8B-B14F-4D97-AF65-F5344CB8AC3E}">
        <p14:creationId xmlns:p14="http://schemas.microsoft.com/office/powerpoint/2010/main" val="2167919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number of ways in which semantically resonant colors could be helping improve graph-reading performance. </a:t>
            </a:r>
          </a:p>
          <a:p>
            <a:endParaRPr lang="en-US" dirty="0"/>
          </a:p>
          <a:p>
            <a:r>
              <a:rPr lang="en-US" dirty="0"/>
              <a:t>First, semantically resonant colors can enable you to take advantage of familiar existing relationships, thus requiring you to use less conscious thought and speeding recall. </a:t>
            </a:r>
          </a:p>
          <a:p>
            <a:endParaRPr lang="en-US" dirty="0"/>
          </a:p>
          <a:p>
            <a:r>
              <a:rPr lang="en-US" dirty="0"/>
              <a:t>Non-resonant colors, on the other hand, can cause semantic interference: the colors and concepts interfere with each other (as anyone familiar with the famous Stroop test from psychology knows—the one in which you’re asked to name the text colors of color names printed in conflicting colors: green, red, and so on). </a:t>
            </a:r>
          </a:p>
          <a:p>
            <a:endParaRPr lang="en-US" dirty="0"/>
          </a:p>
          <a:p>
            <a:r>
              <a:rPr lang="en-US" dirty="0"/>
              <a:t>Second, because your recall of the concept-color relationship is improved when looking at semantically resonant data, you may not need to repeatedly look at the legend to remember which column is which, and so can focus more on the data itself.</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16</a:t>
            </a:fld>
            <a:endParaRPr lang="en-IE"/>
          </a:p>
        </p:txBody>
      </p:sp>
    </p:spTree>
    <p:extLst>
      <p:ext uri="{BB962C8B-B14F-4D97-AF65-F5344CB8AC3E}">
        <p14:creationId xmlns:p14="http://schemas.microsoft.com/office/powerpoint/2010/main" val="163143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Original paper by </a:t>
            </a:r>
            <a:r>
              <a:rPr lang="en-IE" dirty="0" err="1"/>
              <a:t>Stroop</a:t>
            </a:r>
            <a:r>
              <a:rPr lang="en-IE" dirty="0"/>
              <a:t> (1935): http://psychclassics.yorku.ca/Stroop/</a:t>
            </a:r>
          </a:p>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17</a:t>
            </a:fld>
            <a:endParaRPr lang="en-IE"/>
          </a:p>
        </p:txBody>
      </p:sp>
    </p:spTree>
    <p:extLst>
      <p:ext uri="{BB962C8B-B14F-4D97-AF65-F5344CB8AC3E}">
        <p14:creationId xmlns:p14="http://schemas.microsoft.com/office/powerpoint/2010/main" val="667595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Overview</a:t>
            </a:r>
          </a:p>
          <a:p>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may be a hereditary condition or caused by disease of the optic nerve or retina. Acquired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problems only affect the eye with the disease and may become progressively worse over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Inherited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is most common affecting both eyes and does not worsen over time. This type is found in about 8% of males and 0.4% of females. These color problems are linked to the X chromosome and are almost always passed from a mother to her son.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may be partial (affecting only some </a:t>
            </a:r>
            <a:r>
              <a:rPr lang="en-US" sz="1200" b="0" i="0" kern="1200" dirty="0" err="1">
                <a:solidFill>
                  <a:schemeClr val="tx1"/>
                </a:solidFill>
                <a:effectLst/>
                <a:latin typeface="+mn-lt"/>
                <a:ea typeface="+mn-ea"/>
                <a:cs typeface="+mn-cs"/>
              </a:rPr>
              <a:t>colours</a:t>
            </a:r>
            <a:r>
              <a:rPr lang="en-US" sz="1200" b="0" i="0" kern="1200" dirty="0">
                <a:solidFill>
                  <a:schemeClr val="tx1"/>
                </a:solidFill>
                <a:effectLst/>
                <a:latin typeface="+mn-lt"/>
                <a:ea typeface="+mn-ea"/>
                <a:cs typeface="+mn-cs"/>
              </a:rPr>
              <a:t>), or complete (affecting all </a:t>
            </a:r>
            <a:r>
              <a:rPr lang="en-US" sz="1200" b="0" i="0" kern="1200" dirty="0" err="1">
                <a:solidFill>
                  <a:schemeClr val="tx1"/>
                </a:solidFill>
                <a:effectLst/>
                <a:latin typeface="+mn-lt"/>
                <a:ea typeface="+mn-ea"/>
                <a:cs typeface="+mn-cs"/>
              </a:rPr>
              <a:t>colours</a:t>
            </a:r>
            <a:r>
              <a:rPr lang="en-US" sz="1200" b="0" i="0" kern="1200" dirty="0">
                <a:solidFill>
                  <a:schemeClr val="tx1"/>
                </a:solidFill>
                <a:effectLst/>
                <a:latin typeface="+mn-lt"/>
                <a:ea typeface="+mn-ea"/>
                <a:cs typeface="+mn-cs"/>
              </a:rPr>
              <a:t>). Complete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is very rare. People who are completely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 often have other serious eye problems as well.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Photoreceptors called cones allow us to appreciate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These are concentrated in the very </a:t>
            </a:r>
            <a:r>
              <a:rPr lang="en-US" sz="1200" b="0" i="0" kern="1200" dirty="0" err="1">
                <a:solidFill>
                  <a:schemeClr val="tx1"/>
                </a:solidFill>
                <a:effectLst/>
                <a:latin typeface="+mn-lt"/>
                <a:ea typeface="+mn-ea"/>
                <a:cs typeface="+mn-cs"/>
              </a:rPr>
              <a:t>centre</a:t>
            </a:r>
            <a:r>
              <a:rPr lang="en-US" sz="1200" b="0" i="0" kern="1200" dirty="0">
                <a:solidFill>
                  <a:schemeClr val="tx1"/>
                </a:solidFill>
                <a:effectLst/>
                <a:latin typeface="+mn-lt"/>
                <a:ea typeface="+mn-ea"/>
                <a:cs typeface="+mn-cs"/>
              </a:rPr>
              <a:t> of the retina and contain three photosensitive pigments: red, green and blue. People with defective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have a deficiency or absence in one or more of these pigments. People with normal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are referred to as </a:t>
            </a:r>
            <a:r>
              <a:rPr lang="en-US" sz="1200" b="0" i="0" kern="1200" dirty="0" err="1">
                <a:solidFill>
                  <a:schemeClr val="tx1"/>
                </a:solidFill>
                <a:effectLst/>
                <a:latin typeface="+mn-lt"/>
                <a:ea typeface="+mn-ea"/>
                <a:cs typeface="+mn-cs"/>
              </a:rPr>
              <a:t>trichromats</a:t>
            </a:r>
            <a:r>
              <a:rPr lang="en-US" sz="1200" b="0" i="0" kern="1200" dirty="0">
                <a:solidFill>
                  <a:schemeClr val="tx1"/>
                </a:solidFill>
                <a:effectLst/>
                <a:latin typeface="+mn-lt"/>
                <a:ea typeface="+mn-ea"/>
                <a:cs typeface="+mn-cs"/>
              </a:rPr>
              <a:t>. People with a deficiency in one of the pigments are called anomalous </a:t>
            </a:r>
            <a:r>
              <a:rPr lang="en-US" sz="1200" b="0" i="0" kern="1200" dirty="0" err="1">
                <a:solidFill>
                  <a:schemeClr val="tx1"/>
                </a:solidFill>
                <a:effectLst/>
                <a:latin typeface="+mn-lt"/>
                <a:ea typeface="+mn-ea"/>
                <a:cs typeface="+mn-cs"/>
              </a:rPr>
              <a:t>trichromats</a:t>
            </a:r>
            <a:r>
              <a:rPr lang="en-US" sz="1200" b="0" i="0" kern="1200" dirty="0">
                <a:solidFill>
                  <a:schemeClr val="tx1"/>
                </a:solidFill>
                <a:effectLst/>
                <a:latin typeface="+mn-lt"/>
                <a:ea typeface="+mn-ea"/>
                <a:cs typeface="+mn-cs"/>
              </a:rPr>
              <a:t> (the most common type of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problem.) A </a:t>
            </a:r>
            <a:r>
              <a:rPr lang="en-US" sz="1200" b="0" i="0" kern="1200" dirty="0" err="1">
                <a:solidFill>
                  <a:schemeClr val="tx1"/>
                </a:solidFill>
                <a:effectLst/>
                <a:latin typeface="+mn-lt"/>
                <a:ea typeface="+mn-ea"/>
                <a:cs typeface="+mn-cs"/>
              </a:rPr>
              <a:t>dichromat</a:t>
            </a:r>
            <a:r>
              <a:rPr lang="en-US" sz="1200" b="0" i="0" kern="1200" dirty="0">
                <a:solidFill>
                  <a:schemeClr val="tx1"/>
                </a:solidFill>
                <a:effectLst/>
                <a:latin typeface="+mn-lt"/>
                <a:ea typeface="+mn-ea"/>
                <a:cs typeface="+mn-cs"/>
              </a:rPr>
              <a:t> has a complete absence in one cone pigment.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Signs and Symptoms</a:t>
            </a:r>
          </a:p>
          <a:p>
            <a:r>
              <a:rPr lang="en-US" sz="1200" b="0" i="0" kern="1200" dirty="0">
                <a:solidFill>
                  <a:schemeClr val="tx1"/>
                </a:solidFill>
                <a:effectLst/>
                <a:latin typeface="+mn-lt"/>
                <a:ea typeface="+mn-ea"/>
                <a:cs typeface="+mn-cs"/>
              </a:rPr>
              <a:t>The symptoms of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are dependent on several factors, such as whether the problem is congenital, acquired, partial, or complete.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Difficulty distinguishing reds and greens (most common)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Difficulty distinguishing blues and greens (less common)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symptoms of more serious inherited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problems and some types of acquired problems may include: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Objects appear as various shades of grey (this occurs with complete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and is very rare)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Reduced vision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Nystagmus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Detection and Diagnosis</a:t>
            </a:r>
          </a:p>
          <a:p>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deficiency is most commonly detected with special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charts called the Ishihara Test Plates. On each plate is a number composed of colored dots. While holding the chart under good lighting, the patient is asked to identify the number. Once the color defect is identified, more detailed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 tests may be performed.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Treatment</a:t>
            </a:r>
          </a:p>
          <a:p>
            <a:r>
              <a:rPr lang="en-US" sz="1200" b="0" i="0" kern="1200" dirty="0">
                <a:solidFill>
                  <a:schemeClr val="tx1"/>
                </a:solidFill>
                <a:effectLst/>
                <a:latin typeface="+mn-lt"/>
                <a:ea typeface="+mn-ea"/>
                <a:cs typeface="+mn-cs"/>
              </a:rPr>
              <a:t>There is no treatment or cure for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People with mild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deficiencies learn to associate </a:t>
            </a:r>
            <a:r>
              <a:rPr lang="en-US" sz="1200" b="0" i="0" kern="1200" dirty="0" err="1">
                <a:solidFill>
                  <a:schemeClr val="tx1"/>
                </a:solidFill>
                <a:effectLst/>
                <a:latin typeface="+mn-lt"/>
                <a:ea typeface="+mn-ea"/>
                <a:cs typeface="+mn-cs"/>
              </a:rPr>
              <a:t>colours</a:t>
            </a:r>
            <a:r>
              <a:rPr lang="en-US" sz="1200" b="0" i="0" kern="1200" dirty="0">
                <a:solidFill>
                  <a:schemeClr val="tx1"/>
                </a:solidFill>
                <a:effectLst/>
                <a:latin typeface="+mn-lt"/>
                <a:ea typeface="+mn-ea"/>
                <a:cs typeface="+mn-cs"/>
              </a:rPr>
              <a:t> with certain objects and are usually able to identify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as everyone else. However, they are unable to appreciate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in the same way as those with normal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vision.</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18</a:t>
            </a:fld>
            <a:endParaRPr lang="en-IE"/>
          </a:p>
        </p:txBody>
      </p:sp>
    </p:spTree>
    <p:extLst>
      <p:ext uri="{BB962C8B-B14F-4D97-AF65-F5344CB8AC3E}">
        <p14:creationId xmlns:p14="http://schemas.microsoft.com/office/powerpoint/2010/main" val="3469792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http://www.color-blindness.com/ishihara-38-plates-cvd-test/#prettyPhoto</a:t>
            </a:r>
          </a:p>
        </p:txBody>
      </p:sp>
      <p:sp>
        <p:nvSpPr>
          <p:cNvPr id="4" name="Slide Number Placeholder 3"/>
          <p:cNvSpPr>
            <a:spLocks noGrp="1"/>
          </p:cNvSpPr>
          <p:nvPr>
            <p:ph type="sldNum" sz="quarter" idx="10"/>
          </p:nvPr>
        </p:nvSpPr>
        <p:spPr/>
        <p:txBody>
          <a:bodyPr/>
          <a:lstStyle/>
          <a:p>
            <a:fld id="{779A035B-5DEA-40A1-8D08-244C86C57E36}" type="slidenum">
              <a:rPr lang="en-IE" smtClean="0"/>
              <a:t>19</a:t>
            </a:fld>
            <a:endParaRPr lang="en-IE"/>
          </a:p>
        </p:txBody>
      </p:sp>
    </p:spTree>
    <p:extLst>
      <p:ext uri="{BB962C8B-B14F-4D97-AF65-F5344CB8AC3E}">
        <p14:creationId xmlns:p14="http://schemas.microsoft.com/office/powerpoint/2010/main" val="3077893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people are often advised to turn their data into stories to make them more persuasive. And that is certainly good advice. But they are given precious few tools to help them do that. It turns out though, John Keating notwithstanding, that graphs can be remarkably useful in demonstrating the mechanics underpinning an effective story. One person who’d given this a lot of thought was novelist Kurt Vonnegut, a real-life literary iconoclast if there ever was one.</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a:t>
            </a:fld>
            <a:endParaRPr lang="en-IE"/>
          </a:p>
        </p:txBody>
      </p:sp>
    </p:spTree>
    <p:extLst>
      <p:ext uri="{BB962C8B-B14F-4D97-AF65-F5344CB8AC3E}">
        <p14:creationId xmlns:p14="http://schemas.microsoft.com/office/powerpoint/2010/main" val="86786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Demonstrating the impact of red-green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blindness (</a:t>
            </a:r>
            <a:r>
              <a:rPr lang="en-US" sz="1200" b="0" i="0" kern="1200" dirty="0" err="1">
                <a:solidFill>
                  <a:schemeClr val="tx1"/>
                </a:solidFill>
                <a:effectLst/>
                <a:latin typeface="+mn-lt"/>
                <a:ea typeface="+mn-ea"/>
                <a:cs typeface="+mn-cs"/>
              </a:rPr>
              <a:t>deuteranopia</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Word-sentiment</a:t>
            </a:r>
            <a:r>
              <a:rPr lang="en-US" sz="1200" b="0" i="0" kern="1200" baseline="0" dirty="0">
                <a:solidFill>
                  <a:schemeClr val="tx1"/>
                </a:solidFill>
                <a:effectLst/>
                <a:latin typeface="+mn-lt"/>
                <a:ea typeface="+mn-ea"/>
                <a:cs typeface="+mn-cs"/>
              </a:rPr>
              <a:t> analysis: the reds and greens that most of us would easily discern (left), are often not at all distinguishable for those with </a:t>
            </a:r>
            <a:r>
              <a:rPr lang="en-US" sz="1200" b="0" i="0" kern="1200" baseline="0" dirty="0" err="1">
                <a:solidFill>
                  <a:schemeClr val="tx1"/>
                </a:solidFill>
                <a:effectLst/>
                <a:latin typeface="+mn-lt"/>
                <a:ea typeface="+mn-ea"/>
                <a:cs typeface="+mn-cs"/>
              </a:rPr>
              <a:t>colour</a:t>
            </a:r>
            <a:r>
              <a:rPr lang="en-US" sz="1200" b="0" i="0" kern="1200" baseline="0" dirty="0">
                <a:solidFill>
                  <a:schemeClr val="tx1"/>
                </a:solidFill>
                <a:effectLst/>
                <a:latin typeface="+mn-lt"/>
                <a:ea typeface="+mn-ea"/>
                <a:cs typeface="+mn-cs"/>
              </a:rPr>
              <a:t> blindness.</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(General – green = good, red = bad).</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If you have a large audience, could alienate 8% of males and 0.5% females.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20</a:t>
            </a:fld>
            <a:endParaRPr lang="en-IE"/>
          </a:p>
        </p:txBody>
      </p:sp>
    </p:spTree>
    <p:extLst>
      <p:ext uri="{BB962C8B-B14F-4D97-AF65-F5344CB8AC3E}">
        <p14:creationId xmlns:p14="http://schemas.microsoft.com/office/powerpoint/2010/main" val="3379142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Triangles – supplement with symbols,</a:t>
            </a:r>
            <a:r>
              <a:rPr lang="en-IE" baseline="0" dirty="0"/>
              <a:t> shapes encode the same meaning.</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21</a:t>
            </a:fld>
            <a:endParaRPr lang="en-IE"/>
          </a:p>
        </p:txBody>
      </p:sp>
    </p:spTree>
    <p:extLst>
      <p:ext uri="{BB962C8B-B14F-4D97-AF65-F5344CB8AC3E}">
        <p14:creationId xmlns:p14="http://schemas.microsoft.com/office/powerpoint/2010/main" val="1197484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Images sourced from:</a:t>
            </a:r>
          </a:p>
          <a:p>
            <a:r>
              <a:rPr lang="en-IE" dirty="0"/>
              <a:t>https://clipartfest.com/download/deefdf70f7e41eeeeb1cf63a38bcfb88ab22c2ee.html</a:t>
            </a:r>
          </a:p>
          <a:p>
            <a:r>
              <a:rPr lang="en-IE" dirty="0"/>
              <a:t>https://commons.wikimedia.org/wiki/File:Red_paper_lanterns,_Shanghai,_2012.jpg</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22</a:t>
            </a:fld>
            <a:endParaRPr lang="en-IE"/>
          </a:p>
        </p:txBody>
      </p:sp>
    </p:spTree>
    <p:extLst>
      <p:ext uri="{BB962C8B-B14F-4D97-AF65-F5344CB8AC3E}">
        <p14:creationId xmlns:p14="http://schemas.microsoft.com/office/powerpoint/2010/main" val="4101754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found that using semantically resonant colors for categories that were more colorable unsurprisingly tends to provide greater performance improvements.</a:t>
            </a:r>
          </a:p>
          <a:p>
            <a:endParaRPr lang="en-US" dirty="0"/>
          </a:p>
          <a:p>
            <a:r>
              <a:rPr lang="en-US" dirty="0"/>
              <a:t>Left: Easy to associate a </a:t>
            </a:r>
            <a:r>
              <a:rPr lang="en-IE" noProof="0" dirty="0"/>
              <a:t>colour</a:t>
            </a:r>
          </a:p>
          <a:p>
            <a:r>
              <a:rPr lang="en-US" dirty="0"/>
              <a:t>Right: Not so easy.</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23</a:t>
            </a:fld>
            <a:endParaRPr lang="en-IE"/>
          </a:p>
        </p:txBody>
      </p:sp>
    </p:spTree>
    <p:extLst>
      <p:ext uri="{BB962C8B-B14F-4D97-AF65-F5344CB8AC3E}">
        <p14:creationId xmlns:p14="http://schemas.microsoft.com/office/powerpoint/2010/main" val="3307420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24</a:t>
            </a:fld>
            <a:endParaRPr lang="en-IE"/>
          </a:p>
        </p:txBody>
      </p:sp>
    </p:spTree>
    <p:extLst>
      <p:ext uri="{BB962C8B-B14F-4D97-AF65-F5344CB8AC3E}">
        <p14:creationId xmlns:p14="http://schemas.microsoft.com/office/powerpoint/2010/main" val="195329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Choose colours</a:t>
            </a:r>
            <a:r>
              <a:rPr lang="en-IE" baseline="0" dirty="0"/>
              <a:t> that you think most appropriate for each company. </a:t>
            </a:r>
          </a:p>
          <a:p>
            <a:endParaRPr lang="en-IE" baseline="0" dirty="0"/>
          </a:p>
          <a:p>
            <a:r>
              <a:rPr lang="en-IE" baseline="0" dirty="0"/>
              <a:t>Check company’s web site for brand details.</a:t>
            </a:r>
          </a:p>
          <a:p>
            <a:endParaRPr lang="en-IE" baseline="0" dirty="0"/>
          </a:p>
          <a:p>
            <a:r>
              <a:rPr lang="en-IE" baseline="0" dirty="0"/>
              <a:t>Try a minimum of five brands for value.</a:t>
            </a:r>
          </a:p>
          <a:p>
            <a:endParaRPr lang="en-IE" baseline="0" dirty="0"/>
          </a:p>
          <a:p>
            <a:r>
              <a:rPr lang="en-IE" baseline="0" dirty="0"/>
              <a:t>More adventurous: </a:t>
            </a:r>
          </a:p>
          <a:p>
            <a:r>
              <a:rPr lang="en-IE" baseline="0" dirty="0"/>
              <a:t>10, 15, or 20 brands!</a:t>
            </a:r>
          </a:p>
          <a:p>
            <a:r>
              <a:rPr lang="en-IE" baseline="0" dirty="0"/>
              <a:t>Add in second column representing Revenue (B).</a:t>
            </a:r>
          </a:p>
          <a:p>
            <a:endParaRPr lang="en-IE" baseline="0" dirty="0"/>
          </a:p>
          <a:p>
            <a:r>
              <a:rPr lang="en-IE" baseline="0" dirty="0"/>
              <a:t>Instead of with colours use logos or graphics representing each company (fill each bar with a graphic)</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25</a:t>
            </a:fld>
            <a:endParaRPr lang="en-IE"/>
          </a:p>
        </p:txBody>
      </p:sp>
    </p:spTree>
    <p:extLst>
      <p:ext uri="{BB962C8B-B14F-4D97-AF65-F5344CB8AC3E}">
        <p14:creationId xmlns:p14="http://schemas.microsoft.com/office/powerpoint/2010/main" val="3630777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Kirk</a:t>
            </a:r>
            <a:r>
              <a:rPr lang="en-IE" baseline="0" dirty="0"/>
              <a:t> (2016, p268)</a:t>
            </a:r>
          </a:p>
          <a:p>
            <a:endParaRPr lang="en-IE" baseline="0" dirty="0"/>
          </a:p>
          <a:p>
            <a:r>
              <a:rPr lang="en-IE" baseline="0" dirty="0"/>
              <a:t>Just two colours to differentiate.</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26</a:t>
            </a:fld>
            <a:endParaRPr lang="en-IE"/>
          </a:p>
        </p:txBody>
      </p:sp>
    </p:spTree>
    <p:extLst>
      <p:ext uri="{BB962C8B-B14F-4D97-AF65-F5344CB8AC3E}">
        <p14:creationId xmlns:p14="http://schemas.microsoft.com/office/powerpoint/2010/main" val="2164626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 to  link.</a:t>
            </a:r>
          </a:p>
          <a:p>
            <a:endParaRPr lang="en-IE" dirty="0"/>
          </a:p>
          <a:p>
            <a:r>
              <a:rPr lang="en-IE" dirty="0"/>
              <a:t>Six colours for </a:t>
            </a:r>
            <a:r>
              <a:rPr lang="en-IE" dirty="0" err="1"/>
              <a:t>resions</a:t>
            </a:r>
            <a:r>
              <a:rPr lang="en-IE" dirty="0"/>
              <a:t>.</a:t>
            </a:r>
          </a:p>
        </p:txBody>
      </p:sp>
      <p:sp>
        <p:nvSpPr>
          <p:cNvPr id="4" name="Slide Number Placeholder 3"/>
          <p:cNvSpPr>
            <a:spLocks noGrp="1"/>
          </p:cNvSpPr>
          <p:nvPr>
            <p:ph type="sldNum" sz="quarter" idx="10"/>
          </p:nvPr>
        </p:nvSpPr>
        <p:spPr/>
        <p:txBody>
          <a:bodyPr/>
          <a:lstStyle/>
          <a:p>
            <a:fld id="{779A035B-5DEA-40A1-8D08-244C86C57E36}" type="slidenum">
              <a:rPr lang="en-IE" smtClean="0"/>
              <a:t>27</a:t>
            </a:fld>
            <a:endParaRPr lang="en-IE"/>
          </a:p>
        </p:txBody>
      </p:sp>
    </p:spTree>
    <p:extLst>
      <p:ext uri="{BB962C8B-B14F-4D97-AF65-F5344CB8AC3E}">
        <p14:creationId xmlns:p14="http://schemas.microsoft.com/office/powerpoint/2010/main" val="4098753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Green colour????</a:t>
            </a:r>
          </a:p>
          <a:p>
            <a:endParaRPr lang="en-IE" dirty="0"/>
          </a:p>
          <a:p>
            <a:r>
              <a:rPr lang="en-IE" dirty="0"/>
              <a:t>https://commons.wikimedia.org/wiki/File:Opinionpolls2016.png</a:t>
            </a:r>
          </a:p>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28</a:t>
            </a:fld>
            <a:endParaRPr lang="en-IE"/>
          </a:p>
        </p:txBody>
      </p:sp>
    </p:spTree>
    <p:extLst>
      <p:ext uri="{BB962C8B-B14F-4D97-AF65-F5344CB8AC3E}">
        <p14:creationId xmlns:p14="http://schemas.microsoft.com/office/powerpoint/2010/main" val="2626539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http://viz.wtf/</a:t>
            </a:r>
          </a:p>
          <a:p>
            <a:endParaRPr lang="en-IE" dirty="0"/>
          </a:p>
          <a:p>
            <a:r>
              <a:rPr lang="en-IE" dirty="0"/>
              <a:t>19 colours!</a:t>
            </a:r>
          </a:p>
          <a:p>
            <a:endParaRPr lang="en-IE" dirty="0"/>
          </a:p>
          <a:p>
            <a:r>
              <a:rPr lang="en-US" dirty="0" err="1"/>
              <a:t>Maths</a:t>
            </a:r>
            <a:r>
              <a:rPr lang="en-US" dirty="0"/>
              <a:t> enrolments drop to lowest rate in 50 years. If students are expected to interpret this bar chart, it’s not hard to see why.</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29</a:t>
            </a:fld>
            <a:endParaRPr lang="en-IE"/>
          </a:p>
        </p:txBody>
      </p:sp>
    </p:spTree>
    <p:extLst>
      <p:ext uri="{BB962C8B-B14F-4D97-AF65-F5344CB8AC3E}">
        <p14:creationId xmlns:p14="http://schemas.microsoft.com/office/powerpoint/2010/main" val="53580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lecture by Kurt Vonnegut on the 'simple shapes of stories.'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a:t>
            </a:fld>
            <a:endParaRPr lang="en-IE"/>
          </a:p>
        </p:txBody>
      </p:sp>
    </p:spTree>
    <p:extLst>
      <p:ext uri="{BB962C8B-B14F-4D97-AF65-F5344CB8AC3E}">
        <p14:creationId xmlns:p14="http://schemas.microsoft.com/office/powerpoint/2010/main" val="149697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Charting the Beatles</a:t>
            </a:r>
          </a:p>
          <a:p>
            <a:endParaRPr lang="en-US" dirty="0"/>
          </a:p>
          <a:p>
            <a:r>
              <a:rPr lang="en-US" dirty="0"/>
              <a:t>Song Structure</a:t>
            </a:r>
          </a:p>
          <a:p>
            <a:endParaRPr lang="en-US" dirty="0"/>
          </a:p>
          <a:p>
            <a:r>
              <a:rPr lang="en-US" dirty="0"/>
              <a:t>How did the form of Beatles songs evolve?</a:t>
            </a:r>
          </a:p>
          <a:p>
            <a:endParaRPr lang="en-US" dirty="0"/>
          </a:p>
          <a:p>
            <a:r>
              <a:rPr lang="en-US" dirty="0"/>
              <a:t>Each song can be divided into sections such as verse, chorus, or bridge. By coloring the sections for every song, we see each album has its own structural identity.</a:t>
            </a:r>
          </a:p>
          <a:p>
            <a:endParaRPr lang="en-US" dirty="0"/>
          </a:p>
          <a:p>
            <a:r>
              <a:rPr lang="en-US" dirty="0"/>
              <a:t>For example, 'Please </a:t>
            </a:r>
            <a:r>
              <a:rPr lang="en-US" dirty="0" err="1"/>
              <a:t>Please</a:t>
            </a:r>
            <a:r>
              <a:rPr lang="en-US" dirty="0"/>
              <a:t> Me' has some consistency from song to song, where many songs have repeating verses with two bridges. In contrast, Sgt. Pepper' is a collage of differing compositional styles.</a:t>
            </a:r>
          </a:p>
          <a:p>
            <a:endParaRPr lang="en-US" dirty="0"/>
          </a:p>
          <a:p>
            <a:endParaRPr lang="en-US" dirty="0"/>
          </a:p>
          <a:p>
            <a:r>
              <a:rPr lang="en-US" b="1" u="sng" dirty="0"/>
              <a:t>HICK: </a:t>
            </a:r>
            <a:r>
              <a:rPr lang="en-US" dirty="0"/>
              <a:t>Overcome by supplementing use of </a:t>
            </a:r>
            <a:r>
              <a:rPr lang="en-US" dirty="0" err="1"/>
              <a:t>colour</a:t>
            </a:r>
            <a:r>
              <a:rPr lang="en-US" dirty="0"/>
              <a:t> with patterns. You can see two patterns being used occasionally as additive properties to show the structure of tracks</a:t>
            </a:r>
            <a:r>
              <a:rPr lang="en-US" baseline="0" dirty="0"/>
              <a:t> on album.</a:t>
            </a:r>
          </a:p>
          <a:p>
            <a:endParaRPr lang="en-US" baseline="0"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30</a:t>
            </a:fld>
            <a:endParaRPr lang="en-IE"/>
          </a:p>
        </p:txBody>
      </p:sp>
    </p:spTree>
    <p:extLst>
      <p:ext uri="{BB962C8B-B14F-4D97-AF65-F5344CB8AC3E}">
        <p14:creationId xmlns:p14="http://schemas.microsoft.com/office/powerpoint/2010/main" val="148347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Description</a:t>
            </a:r>
          </a:p>
          <a:p>
            <a:r>
              <a:rPr lang="en-US" sz="1200" b="0" i="0" kern="1200" dirty="0">
                <a:solidFill>
                  <a:schemeClr val="tx1"/>
                </a:solidFill>
                <a:effectLst/>
                <a:latin typeface="+mn-lt"/>
                <a:ea typeface="+mn-ea"/>
                <a:cs typeface="+mn-cs"/>
              </a:rPr>
              <a:t>Choropleth Maps display divided geographical areas or regions that are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shaded or patterned in relation to a data variable. This provides a way to </a:t>
            </a:r>
            <a:r>
              <a:rPr lang="en-US" sz="1200" b="0" i="0" kern="1200" dirty="0" err="1">
                <a:solidFill>
                  <a:schemeClr val="tx1"/>
                </a:solidFill>
                <a:effectLst/>
                <a:latin typeface="+mn-lt"/>
                <a:ea typeface="+mn-ea"/>
                <a:cs typeface="+mn-cs"/>
              </a:rPr>
              <a:t>visualise</a:t>
            </a:r>
            <a:r>
              <a:rPr lang="en-US" sz="1200" b="0" i="0" kern="1200" dirty="0">
                <a:solidFill>
                  <a:schemeClr val="tx1"/>
                </a:solidFill>
                <a:effectLst/>
                <a:latin typeface="+mn-lt"/>
                <a:ea typeface="+mn-ea"/>
                <a:cs typeface="+mn-cs"/>
              </a:rPr>
              <a:t> values over a geographical area, which can show variation or patterns across the displayed location.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data variable uses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progression to represent itself in each region of the map. Typically, this can be a blending from one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to another, a single hue progression, transparent to opaque, light to dark or an entire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spectrum.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downside to the use of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is that you can't accurately read or compare values from the map. Another issue is that larger regions appear more </a:t>
            </a:r>
            <a:r>
              <a:rPr lang="en-US" sz="1200" b="0" i="0" kern="1200" dirty="0" err="1">
                <a:solidFill>
                  <a:schemeClr val="tx1"/>
                </a:solidFill>
                <a:effectLst/>
                <a:latin typeface="+mn-lt"/>
                <a:ea typeface="+mn-ea"/>
                <a:cs typeface="+mn-cs"/>
              </a:rPr>
              <a:t>emphasised</a:t>
            </a:r>
            <a:r>
              <a:rPr lang="en-US" sz="1200" b="0" i="0" kern="1200" dirty="0">
                <a:solidFill>
                  <a:schemeClr val="tx1"/>
                </a:solidFill>
                <a:effectLst/>
                <a:latin typeface="+mn-lt"/>
                <a:ea typeface="+mn-ea"/>
                <a:cs typeface="+mn-cs"/>
              </a:rPr>
              <a:t> then smaller ones, so the viewer's perception of a shaded values are affected.</a:t>
            </a:r>
          </a:p>
        </p:txBody>
      </p:sp>
      <p:sp>
        <p:nvSpPr>
          <p:cNvPr id="4" name="Slide Number Placeholder 3"/>
          <p:cNvSpPr>
            <a:spLocks noGrp="1"/>
          </p:cNvSpPr>
          <p:nvPr>
            <p:ph type="sldNum" sz="quarter" idx="10"/>
          </p:nvPr>
        </p:nvSpPr>
        <p:spPr/>
        <p:txBody>
          <a:bodyPr/>
          <a:lstStyle/>
          <a:p>
            <a:fld id="{779A035B-5DEA-40A1-8D08-244C86C57E36}" type="slidenum">
              <a:rPr lang="en-IE" smtClean="0"/>
              <a:t>31</a:t>
            </a:fld>
            <a:endParaRPr lang="en-IE"/>
          </a:p>
        </p:txBody>
      </p:sp>
    </p:spTree>
    <p:extLst>
      <p:ext uri="{BB962C8B-B14F-4D97-AF65-F5344CB8AC3E}">
        <p14:creationId xmlns:p14="http://schemas.microsoft.com/office/powerpoint/2010/main" val="2565088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A new data set provides a clearer picture of which people gained health insurance under the Affordable Care Act. We know that about 10 million more people have insurance coverage this year as a result of the Affordable Care Act. But until now it has been difficult to say much about who was getting that coverage — where they live, their age, their income and other such details.</a:t>
            </a:r>
          </a:p>
          <a:p>
            <a:endParaRPr lang="en-US" sz="900" baseline="0" dirty="0"/>
          </a:p>
          <a:p>
            <a:r>
              <a:rPr lang="en-US" sz="900" baseline="0" dirty="0"/>
              <a:t>Now a large set of data — from Enroll America, the group trying to sign up people for the program, and from the data firm </a:t>
            </a:r>
            <a:r>
              <a:rPr lang="en-US" sz="900" baseline="0" dirty="0" err="1"/>
              <a:t>Civis</a:t>
            </a:r>
            <a:r>
              <a:rPr lang="en-US" sz="900" baseline="0" dirty="0"/>
              <a:t> Analytics — is allowing a much clearer picture. The data shows that the law has done something rather unusual in the American economy this century: It has pushed back against inequality, essentially redistributing income — in the form of health insurance or insurance subsidies — to many of the groups that have fared poorly over the last few decades.</a:t>
            </a:r>
          </a:p>
          <a:p>
            <a:endParaRPr lang="en-US" sz="900" baseline="0" dirty="0"/>
          </a:p>
          <a:p>
            <a:r>
              <a:rPr lang="en-US" sz="900" baseline="0" dirty="0"/>
              <a:t>The biggest winners from the law include people between the ages of 18 and 34; blacks; Hispanics; and people who live in rural areas. The areas with the largest increases in the health insurance rate, for example, include rural Arkansas and Nevada; southern Texas; large swaths of New Mexico, Kentucky and West Virginia; and much of inland California and Oregon.</a:t>
            </a:r>
          </a:p>
          <a:p>
            <a:endParaRPr lang="en-US" sz="900" baseline="0" dirty="0"/>
          </a:p>
          <a:p>
            <a:r>
              <a:rPr lang="en-US" sz="900" baseline="0" dirty="0"/>
              <a:t>Each of these trends is going in the opposite direction of larger economic patterns. Young people have fared substantially worse in the job market than older people in recent years. Blacks and Hispanics have fared worse than whites and Asians. Rural areas have fallen further behind larger metropolitan areas.</a:t>
            </a:r>
          </a:p>
          <a:p>
            <a:endParaRPr lang="en-US" sz="900" baseline="0" dirty="0"/>
          </a:p>
          <a:p>
            <a:r>
              <a:rPr lang="en-US" sz="900" baseline="0" dirty="0"/>
              <a:t>Women are the one modest exception. They have benefited more from Obamacare than men, and they have received larger raises in recent years. But of course women still make considerably less money than men, so an economic benefit for women still pushes against inequality in many ways.</a:t>
            </a:r>
          </a:p>
          <a:p>
            <a:endParaRPr lang="en-US" sz="900" baseline="0" dirty="0"/>
          </a:p>
          <a:p>
            <a:r>
              <a:rPr lang="en-US" sz="900" baseline="0" dirty="0"/>
              <a:t>The Affordable Care Act was passed in 2010, but the law’s biggest insurance expansion provisions went into effect in January, when millions more people qualified for state Medicaid programs, and new subsidized insurance plans sold in state marketplaces kicked in.</a:t>
            </a:r>
            <a:endParaRPr lang="en-IE" sz="900" baseline="0" dirty="0"/>
          </a:p>
          <a:p>
            <a:endParaRPr lang="en-IE" sz="900" dirty="0"/>
          </a:p>
        </p:txBody>
      </p:sp>
      <p:sp>
        <p:nvSpPr>
          <p:cNvPr id="4" name="Slide Number Placeholder 3"/>
          <p:cNvSpPr>
            <a:spLocks noGrp="1"/>
          </p:cNvSpPr>
          <p:nvPr>
            <p:ph type="sldNum" sz="quarter" idx="10"/>
          </p:nvPr>
        </p:nvSpPr>
        <p:spPr/>
        <p:txBody>
          <a:bodyPr/>
          <a:lstStyle/>
          <a:p>
            <a:fld id="{779A035B-5DEA-40A1-8D08-244C86C57E36}" type="slidenum">
              <a:rPr lang="en-IE" smtClean="0"/>
              <a:t>32</a:t>
            </a:fld>
            <a:endParaRPr lang="en-IE"/>
          </a:p>
        </p:txBody>
      </p:sp>
    </p:spTree>
    <p:extLst>
      <p:ext uri="{BB962C8B-B14F-4D97-AF65-F5344CB8AC3E}">
        <p14:creationId xmlns:p14="http://schemas.microsoft.com/office/powerpoint/2010/main" val="681213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File in Moodle.</a:t>
            </a:r>
          </a:p>
          <a:p>
            <a:endParaRPr lang="en-IE" dirty="0"/>
          </a:p>
          <a:p>
            <a:r>
              <a:rPr lang="en-US" sz="1200" b="0" i="0" kern="1200" dirty="0">
                <a:solidFill>
                  <a:schemeClr val="tx1"/>
                </a:solidFill>
                <a:effectLst/>
                <a:latin typeface="+mn-lt"/>
                <a:ea typeface="+mn-ea"/>
                <a:cs typeface="+mn-cs"/>
              </a:rPr>
              <a:t>A common error when producing Choropleth Maps is to encode raw data values (such as population) rather than using normalized values (calculating population per square kilometer for example) to produce a density map.</a:t>
            </a:r>
          </a:p>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33</a:t>
            </a:fld>
            <a:endParaRPr lang="en-IE"/>
          </a:p>
        </p:txBody>
      </p:sp>
    </p:spTree>
    <p:extLst>
      <p:ext uri="{BB962C8B-B14F-4D97-AF65-F5344CB8AC3E}">
        <p14:creationId xmlns:p14="http://schemas.microsoft.com/office/powerpoint/2010/main" val="780144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Note “Data Deficient” – displayed in grey.</a:t>
            </a:r>
            <a:r>
              <a:rPr lang="en-IE" baseline="0" dirty="0"/>
              <a:t> “A subtle but quite effective political point is being made here” (Kirk, 2016).</a:t>
            </a:r>
          </a:p>
          <a:p>
            <a:endParaRPr lang="en-IE" baseline="0" dirty="0"/>
          </a:p>
          <a:p>
            <a:r>
              <a:rPr lang="en-IE" baseline="0" dirty="0"/>
              <a:t>Distinguish between “nothing” and a “zero” value.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34</a:t>
            </a:fld>
            <a:endParaRPr lang="en-IE"/>
          </a:p>
        </p:txBody>
      </p:sp>
    </p:spTree>
    <p:extLst>
      <p:ext uri="{BB962C8B-B14F-4D97-AF65-F5344CB8AC3E}">
        <p14:creationId xmlns:p14="http://schemas.microsoft.com/office/powerpoint/2010/main" val="215163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Graphic (Kirk, p276)</a:t>
            </a:r>
          </a:p>
          <a:p>
            <a:endParaRPr lang="en-IE" dirty="0"/>
          </a:p>
          <a:p>
            <a:r>
              <a:rPr lang="en-IE" dirty="0"/>
              <a:t>Angle of analysis shows a summary of the most prevalent men’s names featured</a:t>
            </a:r>
            <a:r>
              <a:rPr lang="en-IE" baseline="0" dirty="0"/>
              <a:t> among CEOs of S&amp;P companies. More Johns and </a:t>
            </a:r>
            <a:r>
              <a:rPr lang="en-IE" baseline="0" dirty="0" err="1"/>
              <a:t>Davids</a:t>
            </a:r>
            <a:r>
              <a:rPr lang="en-IE" baseline="0"/>
              <a:t> than </a:t>
            </a:r>
            <a:r>
              <a:rPr lang="en-IE" baseline="0" dirty="0"/>
              <a:t>ALL WOMEN!</a:t>
            </a:r>
          </a:p>
          <a:p>
            <a:endParaRPr lang="en-IE" baseline="0" dirty="0"/>
          </a:p>
          <a:p>
            <a:r>
              <a:rPr lang="en-IE" baseline="0" dirty="0"/>
              <a:t>Startling statement of inequality – the bar for “All Women” is emphasized in a burgundy colour contrasting with the grey bars for the men’s names. Note bold font on bar value label further accentuates the emphasis.</a:t>
            </a:r>
          </a:p>
          <a:p>
            <a:endParaRPr lang="en-IE" baseline="0" dirty="0"/>
          </a:p>
          <a:p>
            <a:r>
              <a:rPr lang="en-IE" baseline="0" dirty="0"/>
              <a:t>This is SHOUTING!</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35</a:t>
            </a:fld>
            <a:endParaRPr lang="en-IE"/>
          </a:p>
        </p:txBody>
      </p:sp>
    </p:spTree>
    <p:extLst>
      <p:ext uri="{BB962C8B-B14F-4D97-AF65-F5344CB8AC3E}">
        <p14:creationId xmlns:p14="http://schemas.microsoft.com/office/powerpoint/2010/main" val="1200256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not shouting.</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36</a:t>
            </a:fld>
            <a:endParaRPr lang="en-IE"/>
          </a:p>
        </p:txBody>
      </p:sp>
    </p:spTree>
    <p:extLst>
      <p:ext uri="{BB962C8B-B14F-4D97-AF65-F5344CB8AC3E}">
        <p14:creationId xmlns:p14="http://schemas.microsoft.com/office/powerpoint/2010/main" val="3865164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Lot of grey here, but annotations are pitched at right level.</a:t>
            </a:r>
          </a:p>
          <a:p>
            <a:endParaRPr lang="en-IE" dirty="0"/>
          </a:p>
          <a:p>
            <a:r>
              <a:rPr lang="en-IE" dirty="0"/>
              <a:t>Full graphic located at:</a:t>
            </a:r>
            <a:r>
              <a:rPr lang="en-IE" baseline="0" dirty="0"/>
              <a:t> http://elpais.com/elpais/2013/07/25/media/1374703338_483146.html</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37</a:t>
            </a:fld>
            <a:endParaRPr lang="en-IE"/>
          </a:p>
        </p:txBody>
      </p:sp>
    </p:spTree>
    <p:extLst>
      <p:ext uri="{BB962C8B-B14F-4D97-AF65-F5344CB8AC3E}">
        <p14:creationId xmlns:p14="http://schemas.microsoft.com/office/powerpoint/2010/main" val="1893982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summary…</a:t>
            </a:r>
          </a:p>
          <a:p>
            <a:endParaRPr lang="en-IE" dirty="0"/>
          </a:p>
          <a:p>
            <a:endParaRPr lang="en-IE" dirty="0"/>
          </a:p>
          <a:p>
            <a:r>
              <a:rPr lang="en-IE" dirty="0"/>
              <a:t>Verbatim</a:t>
            </a:r>
            <a:r>
              <a:rPr lang="en-IE" baseline="0" dirty="0"/>
              <a:t> from “Interactive Data Visualization” by Ward, Grinstein, &amp; </a:t>
            </a:r>
            <a:r>
              <a:rPr lang="en-IE" baseline="0" dirty="0" err="1"/>
              <a:t>Keim</a:t>
            </a:r>
            <a:r>
              <a:rPr lang="en-IE" baseline="0" dirty="0"/>
              <a:t> (2015).</a:t>
            </a:r>
          </a:p>
          <a:p>
            <a:endParaRPr lang="en-IE" baseline="0" dirty="0"/>
          </a:p>
          <a:p>
            <a:r>
              <a:rPr lang="en-IE" baseline="0" dirty="0"/>
              <a:t>All images from: http://www.idvbook.com/teaching-aid/figures/chapter-12/</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38</a:t>
            </a:fld>
            <a:endParaRPr lang="en-IE"/>
          </a:p>
        </p:txBody>
      </p:sp>
    </p:spTree>
    <p:extLst>
      <p:ext uri="{BB962C8B-B14F-4D97-AF65-F5344CB8AC3E}">
        <p14:creationId xmlns:p14="http://schemas.microsoft.com/office/powerpoint/2010/main" val="2451135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Verbatim</a:t>
            </a:r>
            <a:r>
              <a:rPr lang="en-IE" baseline="0" dirty="0"/>
              <a:t> from “Interactive Data Visualization” by Ward, Grinstein, &amp; </a:t>
            </a:r>
            <a:r>
              <a:rPr lang="en-IE" baseline="0" dirty="0" err="1"/>
              <a:t>Keim</a:t>
            </a:r>
            <a:r>
              <a:rPr lang="en-IE" baseline="0" dirty="0"/>
              <a:t> (2015).</a:t>
            </a:r>
          </a:p>
          <a:p>
            <a:endParaRPr lang="en-IE" baseline="0" dirty="0"/>
          </a:p>
          <a:p>
            <a:r>
              <a:rPr lang="en-IE" baseline="0" dirty="0"/>
              <a:t>All images on this slide and the next four from: http://www.idvbook.com/teaching-aid/figures/chapter-12/</a:t>
            </a:r>
          </a:p>
          <a:p>
            <a:endParaRPr lang="en-IE" baseline="0" dirty="0"/>
          </a:p>
          <a:p>
            <a:r>
              <a:rPr lang="en-IE" baseline="0" dirty="0"/>
              <a:t>Image from exercise – drawn in Tableau.</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39</a:t>
            </a:fld>
            <a:endParaRPr lang="en-IE"/>
          </a:p>
        </p:txBody>
      </p:sp>
    </p:spTree>
    <p:extLst>
      <p:ext uri="{BB962C8B-B14F-4D97-AF65-F5344CB8AC3E}">
        <p14:creationId xmlns:p14="http://schemas.microsoft.com/office/powerpoint/2010/main" val="233521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http://www.sas.com/content/dam/SAS/en_us/doc/whitepaper2/hbr-persuading-with-data-107245.pdf</a:t>
            </a:r>
          </a:p>
          <a:p>
            <a:endParaRPr lang="en-IE" dirty="0"/>
          </a:p>
          <a:p>
            <a:r>
              <a:rPr lang="en-US" dirty="0"/>
              <a:t>But watch the video (it’s less than five minutes long), and two things become apparent. The first is certainly that so many successful business stories follow patterns embedded in Western civilization’s most primal literary conventions. It’s easy to see why marshaling data to tell one of these kinds of stories—rags turning into riches, mistakes rectified, challenges overcome, the right resources and the right contacts saving the day—would be so compelling. And there’s probably an argument here for reading more fiction, to give John Keating his due.</a:t>
            </a:r>
          </a:p>
          <a:p>
            <a:endParaRPr lang="en-US" dirty="0"/>
          </a:p>
          <a:p>
            <a:r>
              <a:rPr lang="en-US" dirty="0"/>
              <a:t>The second is that Vonnegut’s delivery matters as much as his ideas. His timing is perfect. His language is concrete and unexpected. He’s showing you the simplicity that underlies apparent complexity—that’s what data are so good at doing. But he’s just as concerned with making sure you’re paying attention—since no one is persuaded by something they don’t remember.</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a:t>
            </a:fld>
            <a:endParaRPr lang="en-IE"/>
          </a:p>
        </p:txBody>
      </p:sp>
    </p:spTree>
    <p:extLst>
      <p:ext uri="{BB962C8B-B14F-4D97-AF65-F5344CB8AC3E}">
        <p14:creationId xmlns:p14="http://schemas.microsoft.com/office/powerpoint/2010/main" val="371299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Verbatim</a:t>
            </a:r>
            <a:r>
              <a:rPr lang="en-IE" baseline="0" dirty="0"/>
              <a:t> from “Interactive Data Visualization” by Ward, Grinstein, &amp; </a:t>
            </a:r>
            <a:r>
              <a:rPr lang="en-IE" baseline="0" dirty="0" err="1"/>
              <a:t>Keim</a:t>
            </a:r>
            <a:r>
              <a:rPr lang="en-IE" baseline="0" dirty="0"/>
              <a:t> (2015).</a:t>
            </a:r>
          </a:p>
          <a:p>
            <a:endParaRPr lang="en-IE" baseline="0" dirty="0"/>
          </a:p>
          <a:p>
            <a:r>
              <a:rPr lang="en-IE" baseline="0" dirty="0"/>
              <a:t>All images on this slide from: http://www.idvbook.com/teaching-aid/figures/chapter-12/</a:t>
            </a:r>
          </a:p>
          <a:p>
            <a:endParaRPr lang="en-IE" baseline="0" dirty="0"/>
          </a:p>
          <a:p>
            <a:r>
              <a:rPr lang="en-IE" baseline="0" dirty="0"/>
              <a:t>Image from exercise – drawn in Tableau.</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40</a:t>
            </a:fld>
            <a:endParaRPr lang="en-IE"/>
          </a:p>
        </p:txBody>
      </p:sp>
    </p:spTree>
    <p:extLst>
      <p:ext uri="{BB962C8B-B14F-4D97-AF65-F5344CB8AC3E}">
        <p14:creationId xmlns:p14="http://schemas.microsoft.com/office/powerpoint/2010/main" val="2811775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Verbatim</a:t>
            </a:r>
            <a:r>
              <a:rPr lang="en-IE" baseline="0" dirty="0"/>
              <a:t> from “Interactive Data Visualization” by Ward, Grinstein, &amp; </a:t>
            </a:r>
            <a:r>
              <a:rPr lang="en-IE" baseline="0" dirty="0" err="1"/>
              <a:t>Keim</a:t>
            </a:r>
            <a:r>
              <a:rPr lang="en-IE" baseline="0" dirty="0"/>
              <a:t> (2015).</a:t>
            </a:r>
          </a:p>
        </p:txBody>
      </p:sp>
      <p:sp>
        <p:nvSpPr>
          <p:cNvPr id="4" name="Slide Number Placeholder 3"/>
          <p:cNvSpPr>
            <a:spLocks noGrp="1"/>
          </p:cNvSpPr>
          <p:nvPr>
            <p:ph type="sldNum" sz="quarter" idx="10"/>
          </p:nvPr>
        </p:nvSpPr>
        <p:spPr/>
        <p:txBody>
          <a:bodyPr/>
          <a:lstStyle/>
          <a:p>
            <a:fld id="{779A035B-5DEA-40A1-8D08-244C86C57E36}" type="slidenum">
              <a:rPr lang="en-IE" smtClean="0"/>
              <a:t>41</a:t>
            </a:fld>
            <a:endParaRPr lang="en-IE"/>
          </a:p>
        </p:txBody>
      </p:sp>
    </p:spTree>
    <p:extLst>
      <p:ext uri="{BB962C8B-B14F-4D97-AF65-F5344CB8AC3E}">
        <p14:creationId xmlns:p14="http://schemas.microsoft.com/office/powerpoint/2010/main" val="24211885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Do a Google image search for “infographics”.</a:t>
            </a:r>
          </a:p>
        </p:txBody>
      </p:sp>
      <p:sp>
        <p:nvSpPr>
          <p:cNvPr id="4" name="Slide Number Placeholder 3"/>
          <p:cNvSpPr>
            <a:spLocks noGrp="1"/>
          </p:cNvSpPr>
          <p:nvPr>
            <p:ph type="sldNum" sz="quarter" idx="10"/>
          </p:nvPr>
        </p:nvSpPr>
        <p:spPr/>
        <p:txBody>
          <a:bodyPr/>
          <a:lstStyle/>
          <a:p>
            <a:fld id="{779A035B-5DEA-40A1-8D08-244C86C57E36}" type="slidenum">
              <a:rPr lang="en-IE" smtClean="0"/>
              <a:t>42</a:t>
            </a:fld>
            <a:endParaRPr lang="en-IE"/>
          </a:p>
        </p:txBody>
      </p:sp>
    </p:spTree>
    <p:extLst>
      <p:ext uri="{BB962C8B-B14F-4D97-AF65-F5344CB8AC3E}">
        <p14:creationId xmlns:p14="http://schemas.microsoft.com/office/powerpoint/2010/main" val="864529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https://research.tableau.com/user/robert-kosara</a:t>
            </a:r>
          </a:p>
          <a:p>
            <a:endParaRPr lang="en-IE" dirty="0"/>
          </a:p>
          <a:p>
            <a:r>
              <a:rPr lang="en-IE" dirty="0"/>
              <a:t>Lots of papers/publications listed at this site </a:t>
            </a:r>
          </a:p>
        </p:txBody>
      </p:sp>
      <p:sp>
        <p:nvSpPr>
          <p:cNvPr id="4" name="Slide Number Placeholder 3"/>
          <p:cNvSpPr>
            <a:spLocks noGrp="1"/>
          </p:cNvSpPr>
          <p:nvPr>
            <p:ph type="sldNum" sz="quarter" idx="10"/>
          </p:nvPr>
        </p:nvSpPr>
        <p:spPr/>
        <p:txBody>
          <a:bodyPr/>
          <a:lstStyle/>
          <a:p>
            <a:fld id="{779A035B-5DEA-40A1-8D08-244C86C57E36}" type="slidenum">
              <a:rPr lang="en-IE" smtClean="0"/>
              <a:t>5</a:t>
            </a:fld>
            <a:endParaRPr lang="en-IE"/>
          </a:p>
        </p:txBody>
      </p:sp>
    </p:spTree>
    <p:extLst>
      <p:ext uri="{BB962C8B-B14F-4D97-AF65-F5344CB8AC3E}">
        <p14:creationId xmlns:p14="http://schemas.microsoft.com/office/powerpoint/2010/main" val="13838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6</a:t>
            </a:fld>
            <a:endParaRPr lang="en-IE"/>
          </a:p>
        </p:txBody>
      </p:sp>
    </p:spTree>
    <p:extLst>
      <p:ext uri="{BB962C8B-B14F-4D97-AF65-F5344CB8AC3E}">
        <p14:creationId xmlns:p14="http://schemas.microsoft.com/office/powerpoint/2010/main" val="146153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Serious Game for Eliciting Social Engineering Security Requirements</a:t>
            </a:r>
          </a:p>
          <a:p>
            <a:r>
              <a:rPr lang="en-IE" dirty="0"/>
              <a:t>http://ieeexplore.ieee.org/document/7765507/</a:t>
            </a:r>
          </a:p>
        </p:txBody>
      </p:sp>
      <p:sp>
        <p:nvSpPr>
          <p:cNvPr id="4" name="Slide Number Placeholder 3"/>
          <p:cNvSpPr>
            <a:spLocks noGrp="1"/>
          </p:cNvSpPr>
          <p:nvPr>
            <p:ph type="sldNum" sz="quarter" idx="10"/>
          </p:nvPr>
        </p:nvSpPr>
        <p:spPr/>
        <p:txBody>
          <a:bodyPr/>
          <a:lstStyle/>
          <a:p>
            <a:fld id="{779A035B-5DEA-40A1-8D08-244C86C57E36}" type="slidenum">
              <a:rPr lang="en-IE" smtClean="0"/>
              <a:t>7</a:t>
            </a:fld>
            <a:endParaRPr lang="en-IE"/>
          </a:p>
        </p:txBody>
      </p:sp>
    </p:spTree>
    <p:extLst>
      <p:ext uri="{BB962C8B-B14F-4D97-AF65-F5344CB8AC3E}">
        <p14:creationId xmlns:p14="http://schemas.microsoft.com/office/powerpoint/2010/main" val="3597829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8</a:t>
            </a:fld>
            <a:endParaRPr lang="en-IE"/>
          </a:p>
        </p:txBody>
      </p:sp>
    </p:spTree>
    <p:extLst>
      <p:ext uri="{BB962C8B-B14F-4D97-AF65-F5344CB8AC3E}">
        <p14:creationId xmlns:p14="http://schemas.microsoft.com/office/powerpoint/2010/main" val="177498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9</a:t>
            </a:fld>
            <a:endParaRPr lang="en-IE"/>
          </a:p>
        </p:txBody>
      </p:sp>
    </p:spTree>
    <p:extLst>
      <p:ext uri="{BB962C8B-B14F-4D97-AF65-F5344CB8AC3E}">
        <p14:creationId xmlns:p14="http://schemas.microsoft.com/office/powerpoint/2010/main" val="392329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13/02/2018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8334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13/02/2018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0054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13/02/2018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9821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13/02/2018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99771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F0F41B-DA27-4A73-B4FF-A1F6B66ABC96}" type="datetimeFigureOut">
              <a:rPr lang="en-IE" smtClean="0"/>
              <a:t>13/02/2018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3564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3CF0F41B-DA27-4A73-B4FF-A1F6B66ABC96}" type="datetimeFigureOut">
              <a:rPr lang="en-IE" smtClean="0"/>
              <a:t>13/02/2018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27348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3CF0F41B-DA27-4A73-B4FF-A1F6B66ABC96}" type="datetimeFigureOut">
              <a:rPr lang="en-IE" smtClean="0"/>
              <a:t>13/02/2018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3149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CF0F41B-DA27-4A73-B4FF-A1F6B66ABC96}" type="datetimeFigureOut">
              <a:rPr lang="en-IE" smtClean="0"/>
              <a:t>13/02/2018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68336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0F41B-DA27-4A73-B4FF-A1F6B66ABC96}" type="datetimeFigureOut">
              <a:rPr lang="en-IE" smtClean="0"/>
              <a:t>13/02/2018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434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13/02/2018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69797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13/02/2018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1570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0F41B-DA27-4A73-B4FF-A1F6B66ABC96}" type="datetimeFigureOut">
              <a:rPr lang="en-IE" smtClean="0"/>
              <a:t>13/02/2018</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20649-7533-4FB4-8F3D-9EA25AA832BF}" type="slidenum">
              <a:rPr lang="en-IE" smtClean="0"/>
              <a:t>‹#›</a:t>
            </a:fld>
            <a:endParaRPr lang="en-IE"/>
          </a:p>
        </p:txBody>
      </p:sp>
    </p:spTree>
    <p:extLst>
      <p:ext uri="{BB962C8B-B14F-4D97-AF65-F5344CB8AC3E}">
        <p14:creationId xmlns:p14="http://schemas.microsoft.com/office/powerpoint/2010/main" val="1546209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faculty.washington.edu/chudler/java/ready.html"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color-blindness.com/ishihara-38-plates-cvd-test/#prettyPhot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www.washingtonpost.com/wp-srv/special/health/healthy-life-expectanc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commons.wikimedia.org/wiki/File:Opinionpolls2016.png" TargetMode="Externa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chartingthebeatles.com/" TargetMode="External"/><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research.tableau.com/user/robert-kosar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ieeexplore.ieee.org/document/7765507/"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77000" y="371475"/>
            <a:ext cx="5715000" cy="4286250"/>
          </a:xfrm>
          <a:prstGeom prst="rect">
            <a:avLst/>
          </a:prstGeom>
        </p:spPr>
      </p:pic>
      <p:sp>
        <p:nvSpPr>
          <p:cNvPr id="2" name="Title 1"/>
          <p:cNvSpPr>
            <a:spLocks noGrp="1"/>
          </p:cNvSpPr>
          <p:nvPr>
            <p:ph type="ctrTitle"/>
          </p:nvPr>
        </p:nvSpPr>
        <p:spPr>
          <a:xfrm>
            <a:off x="-898566" y="2452399"/>
            <a:ext cx="9144000" cy="2387600"/>
          </a:xfrm>
        </p:spPr>
        <p:txBody>
          <a:bodyPr>
            <a:normAutofit/>
          </a:bodyPr>
          <a:lstStyle/>
          <a:p>
            <a:r>
              <a:rPr lang="en-IE" dirty="0"/>
              <a:t>Data Visualization</a:t>
            </a:r>
            <a:br>
              <a:rPr lang="en-IE" dirty="0"/>
            </a:br>
            <a:r>
              <a:rPr lang="en-IE" dirty="0"/>
              <a:t>Colour</a:t>
            </a:r>
          </a:p>
        </p:txBody>
      </p:sp>
      <p:sp>
        <p:nvSpPr>
          <p:cNvPr id="3" name="Subtitle 2"/>
          <p:cNvSpPr>
            <a:spLocks noGrp="1"/>
          </p:cNvSpPr>
          <p:nvPr>
            <p:ph type="subTitle" idx="1"/>
          </p:nvPr>
        </p:nvSpPr>
        <p:spPr>
          <a:xfrm>
            <a:off x="-898566" y="5455402"/>
            <a:ext cx="9144000" cy="1132433"/>
          </a:xfrm>
        </p:spPr>
        <p:txBody>
          <a:bodyPr/>
          <a:lstStyle/>
          <a:p>
            <a:r>
              <a:rPr lang="en-IE" dirty="0"/>
              <a:t>MSc Data Analytics – Data Visualisation</a:t>
            </a:r>
            <a:br>
              <a:rPr lang="en-IE" dirty="0"/>
            </a:br>
            <a:r>
              <a:rPr lang="en-IE" dirty="0"/>
              <a:t>Noel Cosgrave</a:t>
            </a:r>
          </a:p>
        </p:txBody>
      </p:sp>
    </p:spTree>
    <p:extLst>
      <p:ext uri="{BB962C8B-B14F-4D97-AF65-F5344CB8AC3E}">
        <p14:creationId xmlns:p14="http://schemas.microsoft.com/office/powerpoint/2010/main" val="21147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686879" y="1850462"/>
            <a:ext cx="4000000" cy="2666667"/>
          </a:xfrm>
          <a:prstGeom prst="rect">
            <a:avLst/>
          </a:prstGeom>
        </p:spPr>
      </p:pic>
      <p:pic>
        <p:nvPicPr>
          <p:cNvPr id="7" name="Picture 6"/>
          <p:cNvPicPr>
            <a:picLocks noChangeAspect="1"/>
          </p:cNvPicPr>
          <p:nvPr/>
        </p:nvPicPr>
        <p:blipFill>
          <a:blip r:embed="rId5"/>
          <a:stretch>
            <a:fillRect/>
          </a:stretch>
        </p:blipFill>
        <p:spPr>
          <a:xfrm>
            <a:off x="6018300" y="1802843"/>
            <a:ext cx="4209524" cy="2714286"/>
          </a:xfrm>
          <a:prstGeom prst="rect">
            <a:avLst/>
          </a:prstGeom>
        </p:spPr>
      </p:pic>
      <p:sp>
        <p:nvSpPr>
          <p:cNvPr id="13" name="Rectangle 12"/>
          <p:cNvSpPr/>
          <p:nvPr/>
        </p:nvSpPr>
        <p:spPr>
          <a:xfrm>
            <a:off x="686879" y="4555776"/>
            <a:ext cx="6096000" cy="2031325"/>
          </a:xfrm>
          <a:prstGeom prst="rect">
            <a:avLst/>
          </a:prstGeom>
        </p:spPr>
        <p:txBody>
          <a:bodyPr>
            <a:spAutoFit/>
          </a:bodyPr>
          <a:lstStyle/>
          <a:p>
            <a:r>
              <a:rPr lang="en-US" dirty="0"/>
              <a:t>Are we comparing: </a:t>
            </a:r>
          </a:p>
          <a:p>
            <a:pPr marL="717550" indent="-285750">
              <a:buFont typeface="Arial" panose="020B0604020202020204" pitchFamily="34" charset="0"/>
              <a:buChar char="•"/>
            </a:pPr>
            <a:r>
              <a:rPr lang="en-US" dirty="0"/>
              <a:t>Regions? </a:t>
            </a:r>
          </a:p>
          <a:p>
            <a:pPr marL="717550" indent="-285750">
              <a:buFont typeface="Arial" panose="020B0604020202020204" pitchFamily="34" charset="0"/>
              <a:buChar char="•"/>
            </a:pPr>
            <a:r>
              <a:rPr lang="en-US" dirty="0"/>
              <a:t>Quarters? </a:t>
            </a:r>
          </a:p>
          <a:p>
            <a:pPr marL="717550" indent="-285750">
              <a:buFont typeface="Arial" panose="020B0604020202020204" pitchFamily="34" charset="0"/>
              <a:buChar char="•"/>
            </a:pPr>
            <a:r>
              <a:rPr lang="en-US" dirty="0"/>
              <a:t>Positive versus negative </a:t>
            </a:r>
            <a:br>
              <a:rPr lang="en-US" dirty="0"/>
            </a:br>
            <a:r>
              <a:rPr lang="en-US" dirty="0"/>
              <a:t>numbers? </a:t>
            </a:r>
          </a:p>
          <a:p>
            <a:endParaRPr lang="en-US" dirty="0"/>
          </a:p>
          <a:p>
            <a:r>
              <a:rPr lang="en-US" dirty="0"/>
              <a:t>It’s difficult to determine what matters most</a:t>
            </a:r>
            <a:endParaRPr lang="en-IE" dirty="0"/>
          </a:p>
        </p:txBody>
      </p:sp>
      <p:sp>
        <p:nvSpPr>
          <p:cNvPr id="14" name="Rectangle 13"/>
          <p:cNvSpPr/>
          <p:nvPr/>
        </p:nvSpPr>
        <p:spPr>
          <a:xfrm>
            <a:off x="6018300" y="4724919"/>
            <a:ext cx="5335500" cy="1200329"/>
          </a:xfrm>
          <a:prstGeom prst="rect">
            <a:avLst/>
          </a:prstGeom>
        </p:spPr>
        <p:txBody>
          <a:bodyPr wrap="none">
            <a:spAutoFit/>
          </a:bodyPr>
          <a:lstStyle/>
          <a:p>
            <a:r>
              <a:rPr lang="en-US" dirty="0"/>
              <a:t>By adding color, you can draw the eye to specific areas.</a:t>
            </a:r>
          </a:p>
          <a:p>
            <a:endParaRPr lang="en-US" dirty="0"/>
          </a:p>
          <a:p>
            <a:r>
              <a:rPr lang="en-US" dirty="0"/>
              <a:t>We now know that we should be focusing on when </a:t>
            </a:r>
            <a:br>
              <a:rPr lang="en-US" dirty="0"/>
            </a:br>
            <a:r>
              <a:rPr lang="en-US" dirty="0"/>
              <a:t>and in which regions revenue dropped</a:t>
            </a:r>
            <a:endParaRPr lang="en-IE" dirty="0"/>
          </a:p>
        </p:txBody>
      </p:sp>
    </p:spTree>
    <p:extLst>
      <p:ext uri="{BB962C8B-B14F-4D97-AF65-F5344CB8AC3E}">
        <p14:creationId xmlns:p14="http://schemas.microsoft.com/office/powerpoint/2010/main" val="404973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82" y="365125"/>
            <a:ext cx="10515600" cy="1325563"/>
          </a:xfrm>
        </p:spPr>
        <p:txBody>
          <a:bodyPr/>
          <a:lstStyle/>
          <a:p>
            <a:r>
              <a:rPr lang="en-US" dirty="0"/>
              <a:t>Which Birth Dates </a:t>
            </a:r>
            <a:br>
              <a:rPr lang="en-US" dirty="0"/>
            </a:br>
            <a:r>
              <a:rPr lang="en-US" dirty="0"/>
              <a:t>Are Most Common?</a:t>
            </a:r>
            <a:endParaRPr lang="en-IE" dirty="0"/>
          </a:p>
        </p:txBody>
      </p:sp>
      <p:sp>
        <p:nvSpPr>
          <p:cNvPr id="3" name="Content Placeholder 2"/>
          <p:cNvSpPr>
            <a:spLocks noGrp="1"/>
          </p:cNvSpPr>
          <p:nvPr>
            <p:ph idx="1"/>
          </p:nvPr>
        </p:nvSpPr>
        <p:spPr>
          <a:xfrm>
            <a:off x="937098" y="1787525"/>
            <a:ext cx="4829857" cy="4919950"/>
          </a:xfrm>
        </p:spPr>
        <p:txBody>
          <a:bodyPr>
            <a:normAutofit/>
          </a:bodyPr>
          <a:lstStyle/>
          <a:p>
            <a:r>
              <a:rPr lang="en-US" sz="3600" dirty="0"/>
              <a:t>Data (USA)</a:t>
            </a:r>
          </a:p>
          <a:p>
            <a:r>
              <a:rPr lang="en-US" sz="3600" dirty="0"/>
              <a:t>Only one </a:t>
            </a:r>
            <a:r>
              <a:rPr lang="en-US" sz="3600" dirty="0" err="1"/>
              <a:t>colour</a:t>
            </a:r>
            <a:r>
              <a:rPr lang="en-US" sz="3600" dirty="0"/>
              <a:t>!</a:t>
            </a:r>
          </a:p>
          <a:p>
            <a:r>
              <a:rPr lang="en-IE" sz="3600" dirty="0"/>
              <a:t>Relationship </a:t>
            </a:r>
            <a:br>
              <a:rPr lang="en-IE" sz="3600" dirty="0"/>
            </a:br>
            <a:r>
              <a:rPr lang="en-IE" sz="3600" dirty="0"/>
              <a:t>emerges very </a:t>
            </a:r>
            <a:br>
              <a:rPr lang="en-IE" sz="3600" dirty="0"/>
            </a:br>
            <a:r>
              <a:rPr lang="en-IE" sz="3600" dirty="0"/>
              <a:t>strongly</a:t>
            </a:r>
            <a:endParaRPr lang="en-US" sz="3600" dirty="0"/>
          </a:p>
          <a:p>
            <a:r>
              <a:rPr lang="en-IE" sz="3600" dirty="0"/>
              <a:t>Do some exploring</a:t>
            </a:r>
          </a:p>
          <a:p>
            <a:r>
              <a:rPr lang="en-IE" sz="3600" dirty="0"/>
              <a:t>Free to move around</a:t>
            </a:r>
          </a:p>
          <a:p>
            <a:r>
              <a:rPr lang="en-IE" sz="3600" dirty="0"/>
              <a:t>Persuasive</a:t>
            </a:r>
            <a:endParaRPr lang="en-US" sz="36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5340929" y="69213"/>
            <a:ext cx="4577616" cy="6635376"/>
          </a:xfrm>
          <a:prstGeom prst="rect">
            <a:avLst/>
          </a:prstGeom>
        </p:spPr>
      </p:pic>
      <p:sp>
        <p:nvSpPr>
          <p:cNvPr id="6" name="Rectangle 5"/>
          <p:cNvSpPr/>
          <p:nvPr/>
        </p:nvSpPr>
        <p:spPr>
          <a:xfrm>
            <a:off x="5105402" y="6684940"/>
            <a:ext cx="6096000" cy="215444"/>
          </a:xfrm>
          <a:prstGeom prst="rect">
            <a:avLst/>
          </a:prstGeom>
        </p:spPr>
        <p:txBody>
          <a:bodyPr>
            <a:spAutoFit/>
          </a:bodyPr>
          <a:lstStyle/>
          <a:p>
            <a:r>
              <a:rPr lang="en-IE" sz="800" dirty="0"/>
              <a:t>Image source: http://literock969.com/how-common-is-your-birthday-chart-shows-most-least-common-birthdays-2/</a:t>
            </a:r>
          </a:p>
        </p:txBody>
      </p:sp>
    </p:spTree>
    <p:extLst>
      <p:ext uri="{BB962C8B-B14F-4D97-AF65-F5344CB8AC3E}">
        <p14:creationId xmlns:p14="http://schemas.microsoft.com/office/powerpoint/2010/main" val="1275498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 of death </a:t>
            </a:r>
            <a:endParaRPr lang="en-IE" dirty="0"/>
          </a:p>
        </p:txBody>
      </p:sp>
      <p:sp>
        <p:nvSpPr>
          <p:cNvPr id="3" name="Content Placeholder 2"/>
          <p:cNvSpPr>
            <a:spLocks noGrp="1"/>
          </p:cNvSpPr>
          <p:nvPr>
            <p:ph idx="1"/>
          </p:nvPr>
        </p:nvSpPr>
        <p:spPr>
          <a:xfrm>
            <a:off x="708498" y="1858224"/>
            <a:ext cx="10416702" cy="4919950"/>
          </a:xfrm>
        </p:spPr>
        <p:txBody>
          <a:bodyPr>
            <a:normAutofit/>
          </a:bodyPr>
          <a:lstStyle/>
          <a:p>
            <a:r>
              <a:rPr lang="en-US" sz="3200" dirty="0"/>
              <a:t>Complex story</a:t>
            </a:r>
          </a:p>
          <a:p>
            <a:r>
              <a:rPr lang="en-US" sz="3200" dirty="0"/>
              <a:t>Use Data </a:t>
            </a:r>
            <a:r>
              <a:rPr lang="en-US" sz="3200" dirty="0" err="1"/>
              <a:t>Viz</a:t>
            </a:r>
            <a:r>
              <a:rPr lang="en-US" sz="3200" dirty="0"/>
              <a:t> to </a:t>
            </a:r>
            <a:br>
              <a:rPr lang="en-US" sz="3200" dirty="0"/>
            </a:br>
            <a:r>
              <a:rPr lang="en-US" sz="3200" dirty="0"/>
              <a:t>tell story</a:t>
            </a:r>
          </a:p>
          <a:p>
            <a:r>
              <a:rPr lang="en-US" sz="3200" dirty="0"/>
              <a:t>Simple &amp;</a:t>
            </a:r>
            <a:br>
              <a:rPr lang="en-US" sz="3200" dirty="0"/>
            </a:br>
            <a:r>
              <a:rPr lang="en-US" sz="3200" dirty="0"/>
              <a:t>Compelling</a:t>
            </a:r>
          </a:p>
          <a:p>
            <a:r>
              <a:rPr lang="en-US" sz="3200" dirty="0" err="1"/>
              <a:t>Colour</a:t>
            </a:r>
            <a:r>
              <a:rPr lang="en-US" sz="3200" dirty="0"/>
              <a:t> is key</a:t>
            </a:r>
          </a:p>
          <a:p>
            <a:r>
              <a:rPr lang="en-US" sz="3200" dirty="0"/>
              <a:t>Three things </a:t>
            </a:r>
            <a:br>
              <a:rPr lang="en-US" sz="3200" dirty="0"/>
            </a:br>
            <a:r>
              <a:rPr lang="en-US" sz="3200" dirty="0"/>
              <a:t>you are most </a:t>
            </a:r>
            <a:br>
              <a:rPr lang="en-US" sz="3200" dirty="0"/>
            </a:br>
            <a:r>
              <a:rPr lang="en-US" sz="3200" dirty="0"/>
              <a:t>likely to die of</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3593146" y="1328277"/>
            <a:ext cx="6469626" cy="5133508"/>
          </a:xfrm>
          <a:prstGeom prst="rect">
            <a:avLst/>
          </a:prstGeom>
        </p:spPr>
      </p:pic>
      <p:sp>
        <p:nvSpPr>
          <p:cNvPr id="7" name="Rectangle 6"/>
          <p:cNvSpPr/>
          <p:nvPr/>
        </p:nvSpPr>
        <p:spPr>
          <a:xfrm>
            <a:off x="3779959" y="6338674"/>
            <a:ext cx="6096000" cy="246221"/>
          </a:xfrm>
          <a:prstGeom prst="rect">
            <a:avLst/>
          </a:prstGeom>
        </p:spPr>
        <p:txBody>
          <a:bodyPr>
            <a:spAutoFit/>
          </a:bodyPr>
          <a:lstStyle/>
          <a:p>
            <a:r>
              <a:rPr lang="en-IE" sz="1000" dirty="0"/>
              <a:t>Source: http://www.sas.com/content/dam/SAS/en_us/doc/whitepaper2/hbr-persuading-with-data-107245.pdf</a:t>
            </a:r>
          </a:p>
        </p:txBody>
      </p:sp>
    </p:spTree>
    <p:extLst>
      <p:ext uri="{BB962C8B-B14F-4D97-AF65-F5344CB8AC3E}">
        <p14:creationId xmlns:p14="http://schemas.microsoft.com/office/powerpoint/2010/main" val="850307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Right Colours Make Data Easier </a:t>
            </a:r>
            <a:br>
              <a:rPr lang="en-IE" dirty="0"/>
            </a:br>
            <a:r>
              <a:rPr lang="en-IE" dirty="0"/>
              <a:t>to Read</a:t>
            </a:r>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What is the color of money? </a:t>
            </a:r>
          </a:p>
          <a:p>
            <a:r>
              <a:rPr lang="en-US" sz="4000" dirty="0"/>
              <a:t>Of love? </a:t>
            </a:r>
          </a:p>
          <a:p>
            <a:r>
              <a:rPr lang="en-US" sz="4000" dirty="0"/>
              <a:t>Of the ocean?</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ectangle 3"/>
          <p:cNvSpPr/>
          <p:nvPr/>
        </p:nvSpPr>
        <p:spPr>
          <a:xfrm>
            <a:off x="9009888" y="6333475"/>
            <a:ext cx="6096000" cy="369332"/>
          </a:xfrm>
          <a:prstGeom prst="rect">
            <a:avLst/>
          </a:prstGeom>
        </p:spPr>
        <p:txBody>
          <a:bodyPr>
            <a:spAutoFit/>
          </a:bodyPr>
          <a:lstStyle/>
          <a:p>
            <a:r>
              <a:rPr lang="en-US" b="1" dirty="0"/>
              <a:t>Money is green</a:t>
            </a:r>
            <a:endParaRPr lang="en-IE" b="1" dirty="0"/>
          </a:p>
        </p:txBody>
      </p:sp>
      <p:pic>
        <p:nvPicPr>
          <p:cNvPr id="1026" name="Picture 2" descr="Image result for mon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9989" y="4048258"/>
            <a:ext cx="3282569" cy="21883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5057649" y="4247500"/>
            <a:ext cx="2190750" cy="2085975"/>
          </a:xfrm>
          <a:prstGeom prst="rect">
            <a:avLst/>
          </a:prstGeom>
        </p:spPr>
      </p:pic>
      <p:pic>
        <p:nvPicPr>
          <p:cNvPr id="7" name="Picture 6"/>
          <p:cNvPicPr>
            <a:picLocks noChangeAspect="1"/>
          </p:cNvPicPr>
          <p:nvPr/>
        </p:nvPicPr>
        <p:blipFill>
          <a:blip r:embed="rId6"/>
          <a:stretch>
            <a:fillRect/>
          </a:stretch>
        </p:blipFill>
        <p:spPr>
          <a:xfrm>
            <a:off x="842520" y="4328436"/>
            <a:ext cx="3128391" cy="1899718"/>
          </a:xfrm>
          <a:prstGeom prst="rect">
            <a:avLst/>
          </a:prstGeom>
        </p:spPr>
      </p:pic>
      <p:sp>
        <p:nvSpPr>
          <p:cNvPr id="8" name="Rectangle 7"/>
          <p:cNvSpPr/>
          <p:nvPr/>
        </p:nvSpPr>
        <p:spPr>
          <a:xfrm>
            <a:off x="-641285" y="6355491"/>
            <a:ext cx="6096000" cy="369332"/>
          </a:xfrm>
          <a:prstGeom prst="rect">
            <a:avLst/>
          </a:prstGeom>
        </p:spPr>
        <p:txBody>
          <a:bodyPr>
            <a:spAutoFit/>
          </a:bodyPr>
          <a:lstStyle/>
          <a:p>
            <a:pPr algn="ctr"/>
            <a:r>
              <a:rPr lang="en-US" b="1" dirty="0"/>
              <a:t>Ocean is blue</a:t>
            </a:r>
            <a:endParaRPr lang="en-IE" b="1" dirty="0"/>
          </a:p>
        </p:txBody>
      </p:sp>
      <p:sp>
        <p:nvSpPr>
          <p:cNvPr id="9" name="Rectangle 8"/>
          <p:cNvSpPr/>
          <p:nvPr/>
        </p:nvSpPr>
        <p:spPr>
          <a:xfrm>
            <a:off x="5561291" y="6355491"/>
            <a:ext cx="1198790" cy="369332"/>
          </a:xfrm>
          <a:prstGeom prst="rect">
            <a:avLst/>
          </a:prstGeom>
        </p:spPr>
        <p:txBody>
          <a:bodyPr wrap="none">
            <a:spAutoFit/>
          </a:bodyPr>
          <a:lstStyle/>
          <a:p>
            <a:r>
              <a:rPr lang="en-US" b="1" dirty="0"/>
              <a:t>Love is red</a:t>
            </a:r>
          </a:p>
        </p:txBody>
      </p:sp>
      <p:sp>
        <p:nvSpPr>
          <p:cNvPr id="10" name="Rectangle 9"/>
          <p:cNvSpPr/>
          <p:nvPr/>
        </p:nvSpPr>
        <p:spPr>
          <a:xfrm>
            <a:off x="7424009" y="2566426"/>
            <a:ext cx="3171757" cy="1384995"/>
          </a:xfrm>
          <a:prstGeom prst="rect">
            <a:avLst/>
          </a:prstGeom>
        </p:spPr>
        <p:txBody>
          <a:bodyPr wrap="square">
            <a:spAutoFit/>
          </a:bodyPr>
          <a:lstStyle/>
          <a:p>
            <a:pPr algn="ctr"/>
            <a:r>
              <a:rPr lang="en-US" sz="2800" dirty="0"/>
              <a:t>“</a:t>
            </a:r>
            <a:r>
              <a:rPr lang="en-US" sz="2800" i="1" dirty="0"/>
              <a:t>Semantically resonant color choices</a:t>
            </a:r>
            <a:r>
              <a:rPr lang="en-US" sz="2800" dirty="0"/>
              <a:t>”</a:t>
            </a:r>
            <a:endParaRPr lang="en-IE" sz="2800" dirty="0"/>
          </a:p>
        </p:txBody>
      </p:sp>
    </p:spTree>
    <p:extLst>
      <p:ext uri="{BB962C8B-B14F-4D97-AF65-F5344CB8AC3E}">
        <p14:creationId xmlns:p14="http://schemas.microsoft.com/office/powerpoint/2010/main" val="343564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Semantically resonant color choices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Which fruit had higher sales: blueberries or tangerines?</a:t>
            </a:r>
          </a:p>
          <a:p>
            <a:r>
              <a:rPr lang="en-US" sz="4000" dirty="0"/>
              <a:t>How about peaches versus apples?</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9" name="Picture 8"/>
          <p:cNvPicPr>
            <a:picLocks noChangeAspect="1"/>
          </p:cNvPicPr>
          <p:nvPr/>
        </p:nvPicPr>
        <p:blipFill>
          <a:blip r:embed="rId4"/>
          <a:stretch>
            <a:fillRect/>
          </a:stretch>
        </p:blipFill>
        <p:spPr>
          <a:xfrm>
            <a:off x="2724150" y="3953637"/>
            <a:ext cx="6743700" cy="2266950"/>
          </a:xfrm>
          <a:prstGeom prst="rect">
            <a:avLst/>
          </a:prstGeom>
        </p:spPr>
      </p:pic>
      <p:sp>
        <p:nvSpPr>
          <p:cNvPr id="10" name="Rectangle 9"/>
          <p:cNvSpPr/>
          <p:nvPr/>
        </p:nvSpPr>
        <p:spPr>
          <a:xfrm>
            <a:off x="2111306" y="6220587"/>
            <a:ext cx="7969388" cy="246221"/>
          </a:xfrm>
          <a:prstGeom prst="rect">
            <a:avLst/>
          </a:prstGeom>
        </p:spPr>
        <p:txBody>
          <a:bodyPr wrap="square">
            <a:spAutoFit/>
          </a:bodyPr>
          <a:lstStyle/>
          <a:p>
            <a:pPr algn="ctr"/>
            <a:r>
              <a:rPr lang="en-IE" sz="1000" dirty="0"/>
              <a:t>Image source: https://hbr.org/2014/04/the-right-colors-make-data-easier-to-read</a:t>
            </a:r>
          </a:p>
        </p:txBody>
      </p:sp>
    </p:spTree>
    <p:extLst>
      <p:ext uri="{BB962C8B-B14F-4D97-AF65-F5344CB8AC3E}">
        <p14:creationId xmlns:p14="http://schemas.microsoft.com/office/powerpoint/2010/main" val="410880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80960" y="3107775"/>
            <a:ext cx="4511039" cy="3849420"/>
          </a:xfrm>
          <a:prstGeom prst="rect">
            <a:avLst/>
          </a:prstGeom>
        </p:spPr>
      </p:pic>
      <p:sp>
        <p:nvSpPr>
          <p:cNvPr id="2" name="Title 1"/>
          <p:cNvSpPr>
            <a:spLocks noGrp="1"/>
          </p:cNvSpPr>
          <p:nvPr>
            <p:ph type="title"/>
          </p:nvPr>
        </p:nvSpPr>
        <p:spPr/>
        <p:txBody>
          <a:bodyPr/>
          <a:lstStyle/>
          <a:p>
            <a:r>
              <a:rPr lang="en-US" dirty="0"/>
              <a:t>Impact of semantically resonant </a:t>
            </a:r>
            <a:br>
              <a:rPr lang="en-US" dirty="0"/>
            </a:br>
            <a:r>
              <a:rPr lang="en-US" dirty="0"/>
              <a:t>colors on graph analysis</a:t>
            </a:r>
            <a:endParaRPr lang="en-IE" dirty="0"/>
          </a:p>
        </p:txBody>
      </p:sp>
      <p:sp>
        <p:nvSpPr>
          <p:cNvPr id="3" name="Content Placeholder 2"/>
          <p:cNvSpPr>
            <a:spLocks noGrp="1"/>
          </p:cNvSpPr>
          <p:nvPr>
            <p:ph idx="1"/>
          </p:nvPr>
        </p:nvSpPr>
        <p:spPr>
          <a:xfrm>
            <a:off x="937098" y="1787525"/>
            <a:ext cx="9389526" cy="4919950"/>
          </a:xfrm>
        </p:spPr>
        <p:txBody>
          <a:bodyPr>
            <a:normAutofit/>
          </a:bodyPr>
          <a:lstStyle/>
          <a:p>
            <a:r>
              <a:rPr lang="en-US" sz="3200" dirty="0"/>
              <a:t>On average, people took a full second less to complete a single comparison task when they were looking at semantically resonant colors</a:t>
            </a:r>
          </a:p>
          <a:p>
            <a:endParaRPr lang="en-US" sz="3200"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pic>
        <p:nvPicPr>
          <p:cNvPr id="6" name="Picture 5"/>
          <p:cNvPicPr>
            <a:picLocks noChangeAspect="1"/>
          </p:cNvPicPr>
          <p:nvPr/>
        </p:nvPicPr>
        <p:blipFill>
          <a:blip r:embed="rId5"/>
          <a:stretch>
            <a:fillRect/>
          </a:stretch>
        </p:blipFill>
        <p:spPr>
          <a:xfrm>
            <a:off x="713517" y="3525900"/>
            <a:ext cx="2610689" cy="1506585"/>
          </a:xfrm>
          <a:prstGeom prst="rect">
            <a:avLst/>
          </a:prstGeom>
        </p:spPr>
      </p:pic>
      <p:pic>
        <p:nvPicPr>
          <p:cNvPr id="7" name="Picture 6"/>
          <p:cNvPicPr>
            <a:picLocks noChangeAspect="1"/>
          </p:cNvPicPr>
          <p:nvPr/>
        </p:nvPicPr>
        <p:blipFill>
          <a:blip r:embed="rId6"/>
          <a:stretch>
            <a:fillRect/>
          </a:stretch>
        </p:blipFill>
        <p:spPr>
          <a:xfrm>
            <a:off x="3845268" y="3525900"/>
            <a:ext cx="2578056" cy="1533780"/>
          </a:xfrm>
          <a:prstGeom prst="rect">
            <a:avLst/>
          </a:prstGeom>
        </p:spPr>
      </p:pic>
      <p:sp>
        <p:nvSpPr>
          <p:cNvPr id="9" name="Rectangle 8"/>
          <p:cNvSpPr/>
          <p:nvPr/>
        </p:nvSpPr>
        <p:spPr>
          <a:xfrm>
            <a:off x="6096000" y="6599753"/>
            <a:ext cx="6096000" cy="215444"/>
          </a:xfrm>
          <a:prstGeom prst="rect">
            <a:avLst/>
          </a:prstGeom>
        </p:spPr>
        <p:txBody>
          <a:bodyPr>
            <a:spAutoFit/>
          </a:bodyPr>
          <a:lstStyle/>
          <a:p>
            <a:pPr algn="r"/>
            <a:r>
              <a:rPr lang="en-IE" sz="800" dirty="0"/>
              <a:t>Image source: http://www.ebay.com/gds/Choosing-the-Right-Stopwatch-for-Your-Needs-/10000000178608506/g.html</a:t>
            </a:r>
          </a:p>
        </p:txBody>
      </p:sp>
    </p:spTree>
    <p:extLst>
      <p:ext uri="{BB962C8B-B14F-4D97-AF65-F5344CB8AC3E}">
        <p14:creationId xmlns:p14="http://schemas.microsoft.com/office/powerpoint/2010/main" val="3040252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What’s going on here?</a:t>
            </a:r>
          </a:p>
        </p:txBody>
      </p:sp>
      <p:sp>
        <p:nvSpPr>
          <p:cNvPr id="3" name="Content Placeholder 2"/>
          <p:cNvSpPr>
            <a:spLocks noGrp="1"/>
          </p:cNvSpPr>
          <p:nvPr>
            <p:ph idx="1"/>
          </p:nvPr>
        </p:nvSpPr>
        <p:spPr>
          <a:xfrm>
            <a:off x="937098" y="1787525"/>
            <a:ext cx="10416702" cy="4919950"/>
          </a:xfrm>
        </p:spPr>
        <p:txBody>
          <a:bodyPr>
            <a:normAutofit fontScale="92500" lnSpcReduction="20000"/>
          </a:bodyPr>
          <a:lstStyle/>
          <a:p>
            <a:r>
              <a:rPr lang="en-US" sz="4000" dirty="0"/>
              <a:t>Taking advantage of familiar </a:t>
            </a:r>
            <a:br>
              <a:rPr lang="en-US" sz="4000" dirty="0"/>
            </a:br>
            <a:r>
              <a:rPr lang="en-US" sz="4000" dirty="0"/>
              <a:t>existing relationships</a:t>
            </a:r>
          </a:p>
          <a:p>
            <a:pPr lvl="1"/>
            <a:r>
              <a:rPr lang="en-US" sz="3600" dirty="0"/>
              <a:t>Less conscious thought </a:t>
            </a:r>
            <a:br>
              <a:rPr lang="en-US" sz="3600" dirty="0"/>
            </a:br>
            <a:r>
              <a:rPr lang="en-US" sz="3600" dirty="0"/>
              <a:t>and speeding recall</a:t>
            </a:r>
          </a:p>
          <a:p>
            <a:r>
              <a:rPr lang="en-US" sz="4000" dirty="0"/>
              <a:t>Concept-color relationship is </a:t>
            </a:r>
            <a:br>
              <a:rPr lang="en-US" sz="4000" dirty="0"/>
            </a:br>
            <a:r>
              <a:rPr lang="en-US" sz="4000" dirty="0"/>
              <a:t>improved when looking at </a:t>
            </a:r>
            <a:br>
              <a:rPr lang="en-US" sz="4000" dirty="0"/>
            </a:br>
            <a:r>
              <a:rPr lang="en-US" sz="4000" dirty="0"/>
              <a:t>semantically resonant data</a:t>
            </a:r>
          </a:p>
          <a:p>
            <a:pPr lvl="1"/>
            <a:r>
              <a:rPr lang="en-US" sz="3600" dirty="0"/>
              <a:t>May not need to repeatedly look </a:t>
            </a:r>
            <a:br>
              <a:rPr lang="en-US" sz="3600" dirty="0"/>
            </a:br>
            <a:r>
              <a:rPr lang="en-US" sz="3600" dirty="0"/>
              <a:t>at the legend to remember which </a:t>
            </a:r>
            <a:br>
              <a:rPr lang="en-US" sz="3600" dirty="0"/>
            </a:br>
            <a:r>
              <a:rPr lang="en-US" sz="3600" dirty="0"/>
              <a:t>column is which</a:t>
            </a:r>
          </a:p>
          <a:p>
            <a:pPr lvl="1"/>
            <a:r>
              <a:rPr lang="en-US" sz="3600" dirty="0"/>
              <a:t>Focus more on the data</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8169753" y="4548893"/>
            <a:ext cx="3908309" cy="2255420"/>
          </a:xfrm>
          <a:prstGeom prst="rect">
            <a:avLst/>
          </a:prstGeom>
        </p:spPr>
      </p:pic>
      <p:pic>
        <p:nvPicPr>
          <p:cNvPr id="7" name="Picture 6"/>
          <p:cNvPicPr>
            <a:picLocks noChangeAspect="1"/>
          </p:cNvPicPr>
          <p:nvPr/>
        </p:nvPicPr>
        <p:blipFill>
          <a:blip r:embed="rId5"/>
          <a:stretch>
            <a:fillRect/>
          </a:stretch>
        </p:blipFill>
        <p:spPr>
          <a:xfrm>
            <a:off x="8169753" y="2275242"/>
            <a:ext cx="3859456" cy="2296132"/>
          </a:xfrm>
          <a:prstGeom prst="rect">
            <a:avLst/>
          </a:prstGeom>
        </p:spPr>
      </p:pic>
    </p:spTree>
    <p:extLst>
      <p:ext uri="{BB962C8B-B14F-4D97-AF65-F5344CB8AC3E}">
        <p14:creationId xmlns:p14="http://schemas.microsoft.com/office/powerpoint/2010/main" val="266956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Stroop Test</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Colours and concepts interfere with </a:t>
            </a:r>
            <a:br>
              <a:rPr lang="en-US" sz="4000" dirty="0"/>
            </a:br>
            <a:r>
              <a:rPr lang="en-US" sz="4000" dirty="0"/>
              <a:t>each other</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4057459" y="2953048"/>
            <a:ext cx="3857625" cy="1276350"/>
          </a:xfrm>
          <a:prstGeom prst="rect">
            <a:avLst/>
          </a:prstGeom>
        </p:spPr>
      </p:pic>
      <p:sp>
        <p:nvSpPr>
          <p:cNvPr id="6" name="Rectangle 5"/>
          <p:cNvSpPr/>
          <p:nvPr/>
        </p:nvSpPr>
        <p:spPr>
          <a:xfrm>
            <a:off x="773421" y="4868272"/>
            <a:ext cx="10645158" cy="1200329"/>
          </a:xfrm>
          <a:prstGeom prst="rect">
            <a:avLst/>
          </a:prstGeom>
        </p:spPr>
        <p:txBody>
          <a:bodyPr wrap="none">
            <a:spAutoFit/>
          </a:bodyPr>
          <a:lstStyle/>
          <a:p>
            <a:pPr algn="ctr"/>
            <a:r>
              <a:rPr lang="en-IE" sz="3600" dirty="0"/>
              <a:t>Take the Test</a:t>
            </a:r>
            <a:br>
              <a:rPr lang="en-IE" sz="3600" dirty="0"/>
            </a:br>
            <a:r>
              <a:rPr lang="en-IE" sz="3600" dirty="0">
                <a:hlinkClick r:id="rId5"/>
              </a:rPr>
              <a:t>https://faculty.washington.edu/chudler/java/ready.html</a:t>
            </a:r>
            <a:endParaRPr lang="en-IE" sz="3600" dirty="0"/>
          </a:p>
        </p:txBody>
      </p:sp>
    </p:spTree>
    <p:extLst>
      <p:ext uri="{BB962C8B-B14F-4D97-AF65-F5344CB8AC3E}">
        <p14:creationId xmlns:p14="http://schemas.microsoft.com/office/powerpoint/2010/main" val="339166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Effective visualization colour choices,</a:t>
            </a:r>
          </a:p>
        </p:txBody>
      </p:sp>
      <p:sp>
        <p:nvSpPr>
          <p:cNvPr id="3" name="Content Placeholder 2"/>
          <p:cNvSpPr>
            <a:spLocks noGrp="1"/>
          </p:cNvSpPr>
          <p:nvPr>
            <p:ph idx="1"/>
          </p:nvPr>
        </p:nvSpPr>
        <p:spPr>
          <a:xfrm>
            <a:off x="937098" y="1787525"/>
            <a:ext cx="10416702" cy="4919950"/>
          </a:xfrm>
        </p:spPr>
        <p:txBody>
          <a:bodyPr>
            <a:normAutofit/>
          </a:bodyPr>
          <a:lstStyle/>
          <a:p>
            <a:r>
              <a:rPr lang="en-IE" sz="4000" dirty="0"/>
              <a:t>Discriminability</a:t>
            </a:r>
          </a:p>
          <a:p>
            <a:pPr lvl="1"/>
            <a:r>
              <a:rPr lang="en-US" sz="3600" dirty="0"/>
              <a:t>Colours need to be suitably different from one another so that readers can tell them apart</a:t>
            </a:r>
          </a:p>
          <a:p>
            <a:r>
              <a:rPr lang="en-IE" sz="4000" dirty="0"/>
              <a:t>Colour</a:t>
            </a:r>
            <a:r>
              <a:rPr lang="en-US" sz="4000" dirty="0"/>
              <a:t> Blindness</a:t>
            </a:r>
          </a:p>
          <a:p>
            <a:pPr lvl="1"/>
            <a:r>
              <a:rPr lang="en-US" dirty="0"/>
              <a:t>Inherited condition</a:t>
            </a:r>
          </a:p>
          <a:p>
            <a:pPr lvl="1"/>
            <a:r>
              <a:rPr lang="en-US" dirty="0"/>
              <a:t>8% of males and 0.4% of females</a:t>
            </a:r>
          </a:p>
          <a:p>
            <a:pPr lvl="1"/>
            <a:r>
              <a:rPr lang="en-US" dirty="0"/>
              <a:t>Difficulty distinguishing reds and greens (most common)</a:t>
            </a:r>
          </a:p>
          <a:p>
            <a:pPr lvl="1"/>
            <a:r>
              <a:rPr lang="en-US" dirty="0"/>
              <a:t>Difficulty distinguishing blues and greens (less common)</a:t>
            </a:r>
            <a:endParaRPr lang="en-US" sz="36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380005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Ishihara 38 Plates CVD Test</a:t>
            </a:r>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Test for Red-Green </a:t>
            </a:r>
            <a:r>
              <a:rPr lang="en-US" sz="4000" dirty="0" err="1"/>
              <a:t>colour</a:t>
            </a:r>
            <a:r>
              <a:rPr lang="en-US" sz="4000" dirty="0"/>
              <a:t> blindness</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ectangle 3"/>
          <p:cNvSpPr/>
          <p:nvPr/>
        </p:nvSpPr>
        <p:spPr>
          <a:xfrm>
            <a:off x="1" y="5777997"/>
            <a:ext cx="12191998" cy="954107"/>
          </a:xfrm>
          <a:prstGeom prst="rect">
            <a:avLst/>
          </a:prstGeom>
        </p:spPr>
        <p:txBody>
          <a:bodyPr wrap="square">
            <a:spAutoFit/>
          </a:bodyPr>
          <a:lstStyle/>
          <a:p>
            <a:pPr algn="ctr"/>
            <a:r>
              <a:rPr lang="en-IE" sz="2800" dirty="0"/>
              <a:t>Take the Test</a:t>
            </a:r>
          </a:p>
          <a:p>
            <a:pPr algn="ctr"/>
            <a:r>
              <a:rPr lang="en-IE" sz="2800" dirty="0">
                <a:hlinkClick r:id="rId4"/>
              </a:rPr>
              <a:t>http://www.color-blindness.com/ishihara-38-plates-cvd-test/#prettyPhoto</a:t>
            </a:r>
            <a:endParaRPr lang="en-IE" sz="2800" dirty="0"/>
          </a:p>
        </p:txBody>
      </p:sp>
      <p:pic>
        <p:nvPicPr>
          <p:cNvPr id="6" name="Picture 5"/>
          <p:cNvPicPr>
            <a:picLocks noChangeAspect="1"/>
          </p:cNvPicPr>
          <p:nvPr/>
        </p:nvPicPr>
        <p:blipFill>
          <a:blip r:embed="rId5"/>
          <a:stretch>
            <a:fillRect/>
          </a:stretch>
        </p:blipFill>
        <p:spPr>
          <a:xfrm>
            <a:off x="4595812" y="2553694"/>
            <a:ext cx="3000375" cy="2781300"/>
          </a:xfrm>
          <a:prstGeom prst="rect">
            <a:avLst/>
          </a:prstGeom>
        </p:spPr>
      </p:pic>
    </p:spTree>
    <p:extLst>
      <p:ext uri="{BB962C8B-B14F-4D97-AF65-F5344CB8AC3E}">
        <p14:creationId xmlns:p14="http://schemas.microsoft.com/office/powerpoint/2010/main" val="400108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as stories</a:t>
            </a:r>
            <a:endParaRPr lang="en-IE" dirty="0"/>
          </a:p>
        </p:txBody>
      </p:sp>
      <p:sp>
        <p:nvSpPr>
          <p:cNvPr id="3" name="Content Placeholder 2"/>
          <p:cNvSpPr>
            <a:spLocks noGrp="1"/>
          </p:cNvSpPr>
          <p:nvPr>
            <p:ph idx="1"/>
          </p:nvPr>
        </p:nvSpPr>
        <p:spPr>
          <a:xfrm>
            <a:off x="937098" y="1787525"/>
            <a:ext cx="10416702" cy="4919950"/>
          </a:xfrm>
        </p:spPr>
        <p:txBody>
          <a:bodyPr>
            <a:normAutofit fontScale="92500"/>
          </a:bodyPr>
          <a:lstStyle/>
          <a:p>
            <a:r>
              <a:rPr lang="en-US" sz="3500" dirty="0"/>
              <a:t>Turn data into stories</a:t>
            </a:r>
          </a:p>
          <a:p>
            <a:r>
              <a:rPr lang="en-US" sz="3500" dirty="0"/>
              <a:t>More persuasive</a:t>
            </a:r>
          </a:p>
          <a:p>
            <a:r>
              <a:rPr lang="en-US" sz="3500" dirty="0"/>
              <a:t>Good advice</a:t>
            </a:r>
          </a:p>
          <a:p>
            <a:r>
              <a:rPr lang="en-US" sz="3500" dirty="0"/>
              <a:t>Lack of tools</a:t>
            </a:r>
          </a:p>
          <a:p>
            <a:r>
              <a:rPr lang="en-US" sz="3500" dirty="0"/>
              <a:t>Graphs/Charts/</a:t>
            </a:r>
            <a:r>
              <a:rPr lang="en-US" sz="3500" dirty="0" err="1"/>
              <a:t>Colours</a:t>
            </a:r>
            <a:r>
              <a:rPr lang="en-US" sz="3500" dirty="0"/>
              <a:t> – useful in demonstrating the mechanics underpinning an effective story</a:t>
            </a:r>
          </a:p>
          <a:p>
            <a:r>
              <a:rPr lang="en-US" sz="3500" dirty="0"/>
              <a:t>Have enough visual description that audience can see what you’re seeing</a:t>
            </a:r>
          </a:p>
          <a:p>
            <a:r>
              <a:rPr lang="en-US" sz="3500" dirty="0"/>
              <a:t>No one is persuaded by something they don’t remember</a:t>
            </a:r>
          </a:p>
          <a:p>
            <a:pPr marL="0" indent="0">
              <a:buNone/>
            </a:pPr>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436622" y="890020"/>
            <a:ext cx="2886283" cy="2618908"/>
          </a:xfrm>
          <a:prstGeom prst="rect">
            <a:avLst/>
          </a:prstGeom>
        </p:spPr>
      </p:pic>
      <p:sp>
        <p:nvSpPr>
          <p:cNvPr id="6" name="Rectangle 5"/>
          <p:cNvSpPr/>
          <p:nvPr/>
        </p:nvSpPr>
        <p:spPr>
          <a:xfrm>
            <a:off x="6145449" y="3508928"/>
            <a:ext cx="3352200" cy="215444"/>
          </a:xfrm>
          <a:prstGeom prst="rect">
            <a:avLst/>
          </a:prstGeom>
        </p:spPr>
        <p:txBody>
          <a:bodyPr wrap="none">
            <a:spAutoFit/>
          </a:bodyPr>
          <a:lstStyle/>
          <a:p>
            <a:r>
              <a:rPr lang="en-IE" sz="800" dirty="0"/>
              <a:t>Image source: https://jasonfurnell.wordpress.com/2011/03/01/tell-a-story/</a:t>
            </a:r>
          </a:p>
        </p:txBody>
      </p:sp>
    </p:spTree>
    <p:extLst>
      <p:ext uri="{BB962C8B-B14F-4D97-AF65-F5344CB8AC3E}">
        <p14:creationId xmlns:p14="http://schemas.microsoft.com/office/powerpoint/2010/main" val="164060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Accessible Design</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Impact of Red-Green </a:t>
            </a:r>
            <a:r>
              <a:rPr lang="en-US" sz="4000" dirty="0" err="1"/>
              <a:t>Colour</a:t>
            </a:r>
            <a:r>
              <a:rPr lang="en-US" sz="4000" dirty="0"/>
              <a:t> Blindness</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20949" y="2552774"/>
            <a:ext cx="11049000" cy="4305226"/>
          </a:xfrm>
          <a:prstGeom prst="rect">
            <a:avLst/>
          </a:prstGeom>
        </p:spPr>
      </p:pic>
      <p:sp>
        <p:nvSpPr>
          <p:cNvPr id="6" name="Oval Callout 5"/>
          <p:cNvSpPr/>
          <p:nvPr/>
        </p:nvSpPr>
        <p:spPr>
          <a:xfrm>
            <a:off x="9204000" y="4547616"/>
            <a:ext cx="2782097" cy="1914144"/>
          </a:xfrm>
          <a:prstGeom prst="wedgeEllipseCallout">
            <a:avLst>
              <a:gd name="adj1" fmla="val -58983"/>
              <a:gd name="adj2" fmla="val -5153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b="1" dirty="0">
                <a:solidFill>
                  <a:schemeClr val="tx1"/>
                </a:solidFill>
              </a:rPr>
              <a:t>Simulated colour blindness.</a:t>
            </a:r>
          </a:p>
          <a:p>
            <a:pPr algn="ctr"/>
            <a:endParaRPr lang="en-IE" b="1" dirty="0">
              <a:solidFill>
                <a:schemeClr val="tx1"/>
              </a:solidFill>
            </a:endParaRPr>
          </a:p>
          <a:p>
            <a:pPr algn="ctr"/>
            <a:r>
              <a:rPr lang="en-IE" b="1" dirty="0">
                <a:solidFill>
                  <a:schemeClr val="tx1"/>
                </a:solidFill>
              </a:rPr>
              <a:t>What 8% males see!</a:t>
            </a:r>
          </a:p>
        </p:txBody>
      </p:sp>
    </p:spTree>
    <p:extLst>
      <p:ext uri="{BB962C8B-B14F-4D97-AF65-F5344CB8AC3E}">
        <p14:creationId xmlns:p14="http://schemas.microsoft.com/office/powerpoint/2010/main" val="1483677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other options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err="1"/>
              <a:t>Colour</a:t>
            </a:r>
            <a:r>
              <a:rPr lang="en-US" sz="4000" dirty="0"/>
              <a:t> blind friendly alternatives to </a:t>
            </a:r>
            <a:br>
              <a:rPr lang="en-US" sz="4000" dirty="0"/>
            </a:br>
            <a:r>
              <a:rPr lang="en-US" sz="4000" dirty="0"/>
              <a:t>green and red:</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24268" y="3084576"/>
            <a:ext cx="4564673" cy="1085088"/>
          </a:xfrm>
          <a:prstGeom prst="rect">
            <a:avLst/>
          </a:prstGeom>
        </p:spPr>
      </p:pic>
      <p:pic>
        <p:nvPicPr>
          <p:cNvPr id="6" name="Picture 5"/>
          <p:cNvPicPr>
            <a:picLocks noChangeAspect="1"/>
          </p:cNvPicPr>
          <p:nvPr/>
        </p:nvPicPr>
        <p:blipFill>
          <a:blip r:embed="rId5"/>
          <a:stretch>
            <a:fillRect/>
          </a:stretch>
        </p:blipFill>
        <p:spPr>
          <a:xfrm>
            <a:off x="624268" y="4266501"/>
            <a:ext cx="4536093" cy="1078294"/>
          </a:xfrm>
          <a:prstGeom prst="rect">
            <a:avLst/>
          </a:prstGeom>
        </p:spPr>
      </p:pic>
      <p:pic>
        <p:nvPicPr>
          <p:cNvPr id="7" name="Picture 6"/>
          <p:cNvPicPr>
            <a:picLocks noChangeAspect="1"/>
          </p:cNvPicPr>
          <p:nvPr/>
        </p:nvPicPr>
        <p:blipFill>
          <a:blip r:embed="rId6"/>
          <a:stretch>
            <a:fillRect/>
          </a:stretch>
        </p:blipFill>
        <p:spPr>
          <a:xfrm>
            <a:off x="624268" y="5441632"/>
            <a:ext cx="4536093" cy="1078294"/>
          </a:xfrm>
          <a:prstGeom prst="rect">
            <a:avLst/>
          </a:prstGeom>
        </p:spPr>
      </p:pic>
      <p:pic>
        <p:nvPicPr>
          <p:cNvPr id="8" name="Picture 7"/>
          <p:cNvPicPr>
            <a:picLocks noChangeAspect="1"/>
          </p:cNvPicPr>
          <p:nvPr/>
        </p:nvPicPr>
        <p:blipFill>
          <a:blip r:embed="rId7"/>
          <a:stretch>
            <a:fillRect/>
          </a:stretch>
        </p:blipFill>
        <p:spPr>
          <a:xfrm>
            <a:off x="6244780" y="3084576"/>
            <a:ext cx="4564673" cy="1085088"/>
          </a:xfrm>
          <a:prstGeom prst="rect">
            <a:avLst/>
          </a:prstGeom>
        </p:spPr>
      </p:pic>
      <p:pic>
        <p:nvPicPr>
          <p:cNvPr id="9" name="Picture 8"/>
          <p:cNvPicPr>
            <a:picLocks noChangeAspect="1"/>
          </p:cNvPicPr>
          <p:nvPr/>
        </p:nvPicPr>
        <p:blipFill>
          <a:blip r:embed="rId8"/>
          <a:stretch>
            <a:fillRect/>
          </a:stretch>
        </p:blipFill>
        <p:spPr>
          <a:xfrm>
            <a:off x="6777659" y="4576170"/>
            <a:ext cx="3498914" cy="1537250"/>
          </a:xfrm>
          <a:prstGeom prst="rect">
            <a:avLst/>
          </a:prstGeom>
        </p:spPr>
      </p:pic>
      <p:sp>
        <p:nvSpPr>
          <p:cNvPr id="10" name="TextBox 9"/>
          <p:cNvSpPr txBox="1"/>
          <p:nvPr/>
        </p:nvSpPr>
        <p:spPr>
          <a:xfrm>
            <a:off x="9046464" y="6478650"/>
            <a:ext cx="2828544" cy="369332"/>
          </a:xfrm>
          <a:prstGeom prst="rect">
            <a:avLst/>
          </a:prstGeom>
          <a:noFill/>
        </p:spPr>
        <p:txBody>
          <a:bodyPr wrap="square" rtlCol="0">
            <a:spAutoFit/>
          </a:bodyPr>
          <a:lstStyle/>
          <a:p>
            <a:pPr algn="r"/>
            <a:r>
              <a:rPr lang="en-IE" dirty="0"/>
              <a:t>Kirk (2016, p287)</a:t>
            </a:r>
          </a:p>
        </p:txBody>
      </p:sp>
    </p:spTree>
    <p:extLst>
      <p:ext uri="{BB962C8B-B14F-4D97-AF65-F5344CB8AC3E}">
        <p14:creationId xmlns:p14="http://schemas.microsoft.com/office/powerpoint/2010/main" val="2391176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Differences</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10" name="Picture 9"/>
          <p:cNvPicPr>
            <a:picLocks noChangeAspect="1"/>
          </p:cNvPicPr>
          <p:nvPr/>
        </p:nvPicPr>
        <p:blipFill>
          <a:blip r:embed="rId4"/>
          <a:stretch>
            <a:fillRect/>
          </a:stretch>
        </p:blipFill>
        <p:spPr>
          <a:xfrm>
            <a:off x="746570" y="2133429"/>
            <a:ext cx="3066667" cy="3371429"/>
          </a:xfrm>
          <a:prstGeom prst="rect">
            <a:avLst/>
          </a:prstGeom>
        </p:spPr>
      </p:pic>
      <p:pic>
        <p:nvPicPr>
          <p:cNvPr id="11" name="Picture 10"/>
          <p:cNvPicPr>
            <a:picLocks noChangeAspect="1"/>
          </p:cNvPicPr>
          <p:nvPr/>
        </p:nvPicPr>
        <p:blipFill>
          <a:blip r:embed="rId5"/>
          <a:stretch>
            <a:fillRect/>
          </a:stretch>
        </p:blipFill>
        <p:spPr>
          <a:xfrm>
            <a:off x="7974711" y="3155413"/>
            <a:ext cx="3924681" cy="1808523"/>
          </a:xfrm>
          <a:prstGeom prst="rect">
            <a:avLst/>
          </a:prstGeom>
        </p:spPr>
      </p:pic>
      <p:pic>
        <p:nvPicPr>
          <p:cNvPr id="12" name="Picture 11"/>
          <p:cNvPicPr>
            <a:picLocks noChangeAspect="1"/>
          </p:cNvPicPr>
          <p:nvPr/>
        </p:nvPicPr>
        <p:blipFill>
          <a:blip r:embed="rId6"/>
          <a:stretch>
            <a:fillRect/>
          </a:stretch>
        </p:blipFill>
        <p:spPr>
          <a:xfrm>
            <a:off x="4769092" y="1822818"/>
            <a:ext cx="2249764" cy="3992649"/>
          </a:xfrm>
          <a:prstGeom prst="rect">
            <a:avLst/>
          </a:prstGeom>
        </p:spPr>
      </p:pic>
      <p:sp>
        <p:nvSpPr>
          <p:cNvPr id="13" name="Rectangle 12"/>
          <p:cNvSpPr/>
          <p:nvPr/>
        </p:nvSpPr>
        <p:spPr>
          <a:xfrm>
            <a:off x="4502451" y="5897977"/>
            <a:ext cx="2783045" cy="923330"/>
          </a:xfrm>
          <a:prstGeom prst="rect">
            <a:avLst/>
          </a:prstGeom>
        </p:spPr>
        <p:txBody>
          <a:bodyPr wrap="square">
            <a:spAutoFit/>
          </a:bodyPr>
          <a:lstStyle/>
          <a:p>
            <a:pPr algn="ctr"/>
            <a:r>
              <a:rPr lang="en-US" dirty="0"/>
              <a:t>China - the color red symbolizes luck and is believed to ward away evil.</a:t>
            </a:r>
            <a:endParaRPr lang="en-IE" dirty="0"/>
          </a:p>
        </p:txBody>
      </p:sp>
      <p:sp>
        <p:nvSpPr>
          <p:cNvPr id="14" name="TextBox 13"/>
          <p:cNvSpPr txBox="1"/>
          <p:nvPr/>
        </p:nvSpPr>
        <p:spPr>
          <a:xfrm>
            <a:off x="1103375" y="5897977"/>
            <a:ext cx="2353056" cy="923330"/>
          </a:xfrm>
          <a:prstGeom prst="rect">
            <a:avLst/>
          </a:prstGeom>
          <a:noFill/>
        </p:spPr>
        <p:txBody>
          <a:bodyPr wrap="square" rtlCol="0">
            <a:spAutoFit/>
          </a:bodyPr>
          <a:lstStyle/>
          <a:p>
            <a:pPr algn="ctr"/>
            <a:r>
              <a:rPr lang="en-IE" dirty="0"/>
              <a:t>“Western” cultures – green associated with luck.</a:t>
            </a:r>
          </a:p>
        </p:txBody>
      </p:sp>
      <p:sp>
        <p:nvSpPr>
          <p:cNvPr id="15" name="TextBox 14"/>
          <p:cNvSpPr txBox="1"/>
          <p:nvPr/>
        </p:nvSpPr>
        <p:spPr>
          <a:xfrm>
            <a:off x="8554777" y="5897977"/>
            <a:ext cx="2353056" cy="923330"/>
          </a:xfrm>
          <a:prstGeom prst="rect">
            <a:avLst/>
          </a:prstGeom>
          <a:noFill/>
        </p:spPr>
        <p:txBody>
          <a:bodyPr wrap="square" rtlCol="0">
            <a:spAutoFit/>
          </a:bodyPr>
          <a:lstStyle/>
          <a:p>
            <a:pPr algn="ctr"/>
            <a:r>
              <a:rPr lang="en-IE" dirty="0"/>
              <a:t>“Western” cultures – red  associated with danger.</a:t>
            </a:r>
          </a:p>
        </p:txBody>
      </p:sp>
    </p:spTree>
    <p:extLst>
      <p:ext uri="{BB962C8B-B14F-4D97-AF65-F5344CB8AC3E}">
        <p14:creationId xmlns:p14="http://schemas.microsoft.com/office/powerpoint/2010/main" val="274815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Concept-colour association strength</a:t>
            </a:r>
          </a:p>
        </p:txBody>
      </p:sp>
      <p:sp>
        <p:nvSpPr>
          <p:cNvPr id="3" name="Content Placeholder 2"/>
          <p:cNvSpPr>
            <a:spLocks noGrp="1"/>
          </p:cNvSpPr>
          <p:nvPr>
            <p:ph idx="1"/>
          </p:nvPr>
        </p:nvSpPr>
        <p:spPr>
          <a:xfrm>
            <a:off x="937098" y="1787525"/>
            <a:ext cx="8792118" cy="1540891"/>
          </a:xfrm>
        </p:spPr>
        <p:txBody>
          <a:bodyPr>
            <a:normAutofit/>
          </a:bodyPr>
          <a:lstStyle/>
          <a:p>
            <a:r>
              <a:rPr lang="en-US" sz="4000" dirty="0"/>
              <a:t>Some concepts are simply more colorable than others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ectangle 3"/>
          <p:cNvSpPr/>
          <p:nvPr/>
        </p:nvSpPr>
        <p:spPr>
          <a:xfrm>
            <a:off x="2199530" y="3328416"/>
            <a:ext cx="1712007" cy="2585323"/>
          </a:xfrm>
          <a:prstGeom prst="rect">
            <a:avLst/>
          </a:prstGeom>
        </p:spPr>
        <p:txBody>
          <a:bodyPr wrap="none">
            <a:spAutoFit/>
          </a:bodyPr>
          <a:lstStyle/>
          <a:p>
            <a:pPr algn="ctr"/>
            <a:r>
              <a:rPr lang="en-IE" sz="5400" i="1" dirty="0"/>
              <a:t>Gold</a:t>
            </a:r>
          </a:p>
          <a:p>
            <a:pPr algn="ctr"/>
            <a:r>
              <a:rPr lang="en-IE" sz="5400" i="1" dirty="0"/>
              <a:t>Silver</a:t>
            </a:r>
          </a:p>
          <a:p>
            <a:pPr algn="ctr"/>
            <a:r>
              <a:rPr lang="en-IE" sz="5400" i="1" dirty="0"/>
              <a:t>Cash</a:t>
            </a:r>
          </a:p>
        </p:txBody>
      </p:sp>
      <p:sp>
        <p:nvSpPr>
          <p:cNvPr id="6" name="Rectangle 5"/>
          <p:cNvSpPr/>
          <p:nvPr/>
        </p:nvSpPr>
        <p:spPr>
          <a:xfrm>
            <a:off x="5257800" y="3328415"/>
            <a:ext cx="6096000" cy="2585323"/>
          </a:xfrm>
          <a:prstGeom prst="rect">
            <a:avLst/>
          </a:prstGeom>
        </p:spPr>
        <p:txBody>
          <a:bodyPr>
            <a:spAutoFit/>
          </a:bodyPr>
          <a:lstStyle/>
          <a:p>
            <a:pPr algn="ctr"/>
            <a:r>
              <a:rPr lang="en-US" sz="5400" i="1" dirty="0"/>
              <a:t>Social security National defense</a:t>
            </a:r>
          </a:p>
          <a:p>
            <a:pPr algn="ctr"/>
            <a:r>
              <a:rPr lang="en-US" sz="5400" i="1" dirty="0"/>
              <a:t>Income security</a:t>
            </a:r>
            <a:endParaRPr lang="en-IE" sz="5400" i="1" dirty="0"/>
          </a:p>
        </p:txBody>
      </p:sp>
      <p:sp>
        <p:nvSpPr>
          <p:cNvPr id="7" name="TextBox 6"/>
          <p:cNvSpPr txBox="1"/>
          <p:nvPr/>
        </p:nvSpPr>
        <p:spPr>
          <a:xfrm>
            <a:off x="4647357" y="4328688"/>
            <a:ext cx="685800" cy="584775"/>
          </a:xfrm>
          <a:prstGeom prst="rect">
            <a:avLst/>
          </a:prstGeom>
          <a:noFill/>
        </p:spPr>
        <p:txBody>
          <a:bodyPr wrap="square" rtlCol="0">
            <a:spAutoFit/>
          </a:bodyPr>
          <a:lstStyle/>
          <a:p>
            <a:pPr algn="ctr"/>
            <a:r>
              <a:rPr lang="en-IE" sz="3200" i="1" dirty="0"/>
              <a:t>vs</a:t>
            </a:r>
          </a:p>
        </p:txBody>
      </p:sp>
    </p:spTree>
    <p:extLst>
      <p:ext uri="{BB962C8B-B14F-4D97-AF65-F5344CB8AC3E}">
        <p14:creationId xmlns:p14="http://schemas.microsoft.com/office/powerpoint/2010/main" val="1319835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Gains</a:t>
            </a:r>
            <a:endParaRPr lang="en-IE" dirty="0"/>
          </a:p>
        </p:txBody>
      </p:sp>
      <p:sp>
        <p:nvSpPr>
          <p:cNvPr id="3" name="Content Placeholder 2"/>
          <p:cNvSpPr>
            <a:spLocks noGrp="1"/>
          </p:cNvSpPr>
          <p:nvPr>
            <p:ph idx="1"/>
          </p:nvPr>
        </p:nvSpPr>
        <p:spPr>
          <a:xfrm>
            <a:off x="937098" y="1787525"/>
            <a:ext cx="9048150" cy="4919950"/>
          </a:xfrm>
        </p:spPr>
        <p:txBody>
          <a:bodyPr>
            <a:normAutofit/>
          </a:bodyPr>
          <a:lstStyle/>
          <a:p>
            <a:r>
              <a:rPr lang="en-US" sz="4000" dirty="0"/>
              <a:t>Semantically resonant colors can reinforce perception of a wide range of data categories</a:t>
            </a:r>
          </a:p>
          <a:p>
            <a:r>
              <a:rPr lang="en-US" sz="4000" dirty="0"/>
              <a:t>Consider color choice </a:t>
            </a:r>
          </a:p>
          <a:p>
            <a:r>
              <a:rPr lang="en-US" sz="4000" dirty="0"/>
              <a:t>Ask yourself: </a:t>
            </a:r>
          </a:p>
          <a:p>
            <a:pPr lvl="1"/>
            <a:r>
              <a:rPr lang="en-US" sz="3600" i="1" dirty="0"/>
              <a:t>how well the </a:t>
            </a:r>
            <a:r>
              <a:rPr lang="en-US" sz="3600" i="1" dirty="0" err="1"/>
              <a:t>colours</a:t>
            </a:r>
            <a:r>
              <a:rPr lang="en-US" sz="3600" i="1" dirty="0"/>
              <a:t> resonate with the underlying data</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363152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World’s Most </a:t>
            </a:r>
            <a:br>
              <a:rPr lang="en-US" dirty="0"/>
            </a:br>
            <a:r>
              <a:rPr lang="en-US" dirty="0"/>
              <a:t>Valuable Brands</a:t>
            </a:r>
            <a:endParaRPr lang="en-IE" dirty="0"/>
          </a:p>
        </p:txBody>
      </p:sp>
      <p:sp>
        <p:nvSpPr>
          <p:cNvPr id="3" name="Content Placeholder 2"/>
          <p:cNvSpPr>
            <a:spLocks noGrp="1"/>
          </p:cNvSpPr>
          <p:nvPr>
            <p:ph idx="1"/>
          </p:nvPr>
        </p:nvSpPr>
        <p:spPr>
          <a:xfrm>
            <a:off x="937098" y="1787525"/>
            <a:ext cx="4171350" cy="4867739"/>
          </a:xfrm>
        </p:spPr>
        <p:txBody>
          <a:bodyPr>
            <a:normAutofit/>
          </a:bodyPr>
          <a:lstStyle/>
          <a:p>
            <a:r>
              <a:rPr lang="en-US" sz="3600" dirty="0"/>
              <a:t>Prepare Bar Chart  (Excel)</a:t>
            </a:r>
          </a:p>
          <a:p>
            <a:r>
              <a:rPr lang="en-US" sz="3600" dirty="0"/>
              <a:t>Colorize individual </a:t>
            </a:r>
            <a:br>
              <a:rPr lang="en-US" sz="3600" dirty="0"/>
            </a:br>
            <a:r>
              <a:rPr lang="en-US" sz="3600" dirty="0"/>
              <a:t>companies</a:t>
            </a:r>
          </a:p>
          <a:p>
            <a:r>
              <a:rPr lang="en-US" sz="3600" dirty="0"/>
              <a:t>Minimum of FIVE companies</a:t>
            </a:r>
          </a:p>
          <a:p>
            <a:r>
              <a:rPr lang="en-US" sz="3600" dirty="0"/>
              <a:t>(File in Moodle)</a:t>
            </a:r>
          </a:p>
          <a:p>
            <a:endParaRPr lang="en-US" sz="3600" dirty="0"/>
          </a:p>
          <a:p>
            <a:endParaRPr lang="en-US" sz="36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82553493"/>
              </p:ext>
            </p:extLst>
          </p:nvPr>
        </p:nvGraphicFramePr>
        <p:xfrm>
          <a:off x="5474208" y="1334599"/>
          <a:ext cx="4498964" cy="5320665"/>
        </p:xfrm>
        <a:graphic>
          <a:graphicData uri="http://schemas.openxmlformats.org/drawingml/2006/table">
            <a:tbl>
              <a:tblPr>
                <a:tableStyleId>{5C22544A-7EE6-4342-B048-85BDC9FD1C3A}</a:tableStyleId>
              </a:tblPr>
              <a:tblGrid>
                <a:gridCol w="804672">
                  <a:extLst>
                    <a:ext uri="{9D8B030D-6E8A-4147-A177-3AD203B41FA5}">
                      <a16:colId xmlns:a16="http://schemas.microsoft.com/office/drawing/2014/main" val="1161027467"/>
                    </a:ext>
                  </a:extLst>
                </a:gridCol>
                <a:gridCol w="1840092">
                  <a:extLst>
                    <a:ext uri="{9D8B030D-6E8A-4147-A177-3AD203B41FA5}">
                      <a16:colId xmlns:a16="http://schemas.microsoft.com/office/drawing/2014/main" val="3242433599"/>
                    </a:ext>
                  </a:extLst>
                </a:gridCol>
                <a:gridCol w="800100">
                  <a:extLst>
                    <a:ext uri="{9D8B030D-6E8A-4147-A177-3AD203B41FA5}">
                      <a16:colId xmlns:a16="http://schemas.microsoft.com/office/drawing/2014/main" val="1338445461"/>
                    </a:ext>
                  </a:extLst>
                </a:gridCol>
                <a:gridCol w="1054100">
                  <a:extLst>
                    <a:ext uri="{9D8B030D-6E8A-4147-A177-3AD203B41FA5}">
                      <a16:colId xmlns:a16="http://schemas.microsoft.com/office/drawing/2014/main" val="1300149950"/>
                    </a:ext>
                  </a:extLst>
                </a:gridCol>
              </a:tblGrid>
              <a:tr h="190500">
                <a:tc>
                  <a:txBody>
                    <a:bodyPr/>
                    <a:lstStyle/>
                    <a:p>
                      <a:pPr algn="ctr" fontAlgn="b"/>
                      <a:r>
                        <a:rPr lang="en-IE" sz="1600" b="1" u="none" strike="noStrike" dirty="0">
                          <a:effectLst/>
                        </a:rPr>
                        <a:t>Rank</a:t>
                      </a:r>
                      <a:endParaRPr lang="en-IE"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b="1" u="none" strike="noStrike" dirty="0">
                          <a:effectLst/>
                        </a:rPr>
                        <a:t>Brand</a:t>
                      </a:r>
                      <a:endParaRPr lang="en-IE"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b="1" u="none" strike="noStrike" dirty="0">
                          <a:effectLst/>
                        </a:rPr>
                        <a:t>Value (B)</a:t>
                      </a:r>
                      <a:endParaRPr lang="en-IE"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b="1" u="none" strike="noStrike" dirty="0">
                          <a:effectLst/>
                        </a:rPr>
                        <a:t>Revenue (B)</a:t>
                      </a:r>
                      <a:endParaRPr lang="en-IE"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6242971"/>
                  </a:ext>
                </a:extLst>
              </a:tr>
              <a:tr h="190500">
                <a:tc>
                  <a:txBody>
                    <a:bodyPr/>
                    <a:lstStyle/>
                    <a:p>
                      <a:pPr algn="ctr" fontAlgn="b"/>
                      <a:r>
                        <a:rPr lang="en-IE" sz="1600" u="none" strike="noStrike" dirty="0">
                          <a:effectLst/>
                        </a:rPr>
                        <a:t>1</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Apple</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$154.1</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$233.7</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9837284"/>
                  </a:ext>
                </a:extLst>
              </a:tr>
              <a:tr h="190500">
                <a:tc>
                  <a:txBody>
                    <a:bodyPr/>
                    <a:lstStyle/>
                    <a:p>
                      <a:pPr algn="ctr" fontAlgn="b"/>
                      <a:r>
                        <a:rPr lang="en-IE" sz="1600" u="none" strike="noStrike" dirty="0">
                          <a:effectLst/>
                        </a:rPr>
                        <a:t>2</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dirty="0">
                          <a:effectLst/>
                        </a:rPr>
                        <a:t>Google</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$82.5</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$69.5</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55540677"/>
                  </a:ext>
                </a:extLst>
              </a:tr>
              <a:tr h="190500">
                <a:tc>
                  <a:txBody>
                    <a:bodyPr/>
                    <a:lstStyle/>
                    <a:p>
                      <a:pPr algn="ctr" fontAlgn="b"/>
                      <a:r>
                        <a:rPr lang="en-IE" sz="1600" u="none" strike="noStrike" dirty="0">
                          <a:effectLst/>
                        </a:rPr>
                        <a:t>3</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dirty="0">
                          <a:effectLst/>
                        </a:rPr>
                        <a:t>Microsoft</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$75.2</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$87.6</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7301478"/>
                  </a:ext>
                </a:extLst>
              </a:tr>
              <a:tr h="190500">
                <a:tc>
                  <a:txBody>
                    <a:bodyPr/>
                    <a:lstStyle/>
                    <a:p>
                      <a:pPr algn="ctr" fontAlgn="b"/>
                      <a:r>
                        <a:rPr lang="en-IE" sz="1600" u="none" strike="noStrike">
                          <a:effectLst/>
                        </a:rPr>
                        <a:t>4</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Coca-Cola</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$58.5</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$21.9</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5190476"/>
                  </a:ext>
                </a:extLst>
              </a:tr>
              <a:tr h="190500">
                <a:tc>
                  <a:txBody>
                    <a:bodyPr/>
                    <a:lstStyle/>
                    <a:p>
                      <a:pPr algn="ctr" fontAlgn="b"/>
                      <a:r>
                        <a:rPr lang="en-IE" sz="1600" u="none" strike="noStrike" dirty="0">
                          <a:effectLst/>
                        </a:rPr>
                        <a:t>5</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Facebook</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$52.6</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$17.4</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0900374"/>
                  </a:ext>
                </a:extLst>
              </a:tr>
              <a:tr h="190500">
                <a:tc>
                  <a:txBody>
                    <a:bodyPr/>
                    <a:lstStyle/>
                    <a:p>
                      <a:pPr algn="ctr" fontAlgn="b"/>
                      <a:r>
                        <a:rPr lang="en-IE" sz="1600" u="none" strike="noStrike" dirty="0">
                          <a:effectLst/>
                        </a:rPr>
                        <a:t>6</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Toyota</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$42.1</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$165.1</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7858767"/>
                  </a:ext>
                </a:extLst>
              </a:tr>
              <a:tr h="190500">
                <a:tc>
                  <a:txBody>
                    <a:bodyPr/>
                    <a:lstStyle/>
                    <a:p>
                      <a:pPr algn="ctr" fontAlgn="b"/>
                      <a:r>
                        <a:rPr lang="en-IE" sz="1600" u="none" strike="noStrike" dirty="0">
                          <a:effectLst/>
                        </a:rPr>
                        <a:t>7</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IBM</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$41.4</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$81.7</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2280982"/>
                  </a:ext>
                </a:extLst>
              </a:tr>
              <a:tr h="190500">
                <a:tc>
                  <a:txBody>
                    <a:bodyPr/>
                    <a:lstStyle/>
                    <a:p>
                      <a:pPr algn="ctr" fontAlgn="b"/>
                      <a:r>
                        <a:rPr lang="en-IE" sz="1600" u="none" strike="noStrike" dirty="0">
                          <a:effectLst/>
                        </a:rPr>
                        <a:t>8</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Disney</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$39.5</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$28.0</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77907082"/>
                  </a:ext>
                </a:extLst>
              </a:tr>
              <a:tr h="190500">
                <a:tc>
                  <a:txBody>
                    <a:bodyPr/>
                    <a:lstStyle/>
                    <a:p>
                      <a:pPr algn="ctr" fontAlgn="b"/>
                      <a:r>
                        <a:rPr lang="en-IE" sz="1600" u="none" strike="noStrike" dirty="0">
                          <a:effectLst/>
                        </a:rPr>
                        <a:t>9</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McDonald's</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$39.1</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$82.7</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2190801"/>
                  </a:ext>
                </a:extLst>
              </a:tr>
              <a:tr h="190500">
                <a:tc>
                  <a:txBody>
                    <a:bodyPr/>
                    <a:lstStyle/>
                    <a:p>
                      <a:pPr algn="ctr" fontAlgn="b"/>
                      <a:r>
                        <a:rPr lang="en-IE" sz="1600" u="none" strike="noStrike" dirty="0">
                          <a:effectLst/>
                        </a:rPr>
                        <a:t>10</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GE</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$36.7</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$92.3</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1058661"/>
                  </a:ext>
                </a:extLst>
              </a:tr>
              <a:tr h="190500">
                <a:tc>
                  <a:txBody>
                    <a:bodyPr/>
                    <a:lstStyle/>
                    <a:p>
                      <a:pPr algn="ctr" fontAlgn="b"/>
                      <a:r>
                        <a:rPr lang="en-IE" sz="1600" u="none" strike="noStrike" dirty="0">
                          <a:effectLst/>
                        </a:rPr>
                        <a:t>11</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Samsung</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$36.1</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$177.4</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7502211"/>
                  </a:ext>
                </a:extLst>
              </a:tr>
              <a:tr h="190500">
                <a:tc>
                  <a:txBody>
                    <a:bodyPr/>
                    <a:lstStyle/>
                    <a:p>
                      <a:pPr algn="ctr" fontAlgn="b"/>
                      <a:r>
                        <a:rPr lang="en-IE" sz="1600" u="none" strike="noStrike" dirty="0">
                          <a:effectLst/>
                        </a:rPr>
                        <a:t>12</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Amazon</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$35.2</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$104.5</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2189287"/>
                  </a:ext>
                </a:extLst>
              </a:tr>
              <a:tr h="190500">
                <a:tc>
                  <a:txBody>
                    <a:bodyPr/>
                    <a:lstStyle/>
                    <a:p>
                      <a:pPr algn="ctr" fontAlgn="b"/>
                      <a:r>
                        <a:rPr lang="en-IE" sz="1600" u="none" strike="noStrike" dirty="0">
                          <a:effectLst/>
                        </a:rPr>
                        <a:t>13</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AT&amp;T</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$32.6</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$146.8</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2143318"/>
                  </a:ext>
                </a:extLst>
              </a:tr>
              <a:tr h="190500">
                <a:tc>
                  <a:txBody>
                    <a:bodyPr/>
                    <a:lstStyle/>
                    <a:p>
                      <a:pPr algn="ctr" fontAlgn="b"/>
                      <a:r>
                        <a:rPr lang="en-IE" sz="1600" u="none" strike="noStrike" dirty="0">
                          <a:effectLst/>
                        </a:rPr>
                        <a:t>14</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BMW</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$28.8</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$82.8</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260875"/>
                  </a:ext>
                </a:extLst>
              </a:tr>
              <a:tr h="190500">
                <a:tc>
                  <a:txBody>
                    <a:bodyPr/>
                    <a:lstStyle/>
                    <a:p>
                      <a:pPr algn="ctr" fontAlgn="b"/>
                      <a:r>
                        <a:rPr lang="en-IE" sz="1600" u="none" strike="noStrike" dirty="0">
                          <a:effectLst/>
                        </a:rPr>
                        <a:t>15</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Cisco</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$28.4</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$49.6</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9465625"/>
                  </a:ext>
                </a:extLst>
              </a:tr>
              <a:tr h="190500">
                <a:tc>
                  <a:txBody>
                    <a:bodyPr/>
                    <a:lstStyle/>
                    <a:p>
                      <a:pPr algn="ctr" fontAlgn="b"/>
                      <a:r>
                        <a:rPr lang="en-IE" sz="1600" u="none" strike="noStrike" dirty="0">
                          <a:effectLst/>
                        </a:rPr>
                        <a:t>16</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Oracle</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$28.0</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$37.2</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6674270"/>
                  </a:ext>
                </a:extLst>
              </a:tr>
              <a:tr h="190500">
                <a:tc>
                  <a:txBody>
                    <a:bodyPr/>
                    <a:lstStyle/>
                    <a:p>
                      <a:pPr algn="ctr" fontAlgn="b"/>
                      <a:r>
                        <a:rPr lang="en-IE" sz="1600" u="none" strike="noStrike" dirty="0">
                          <a:effectLst/>
                        </a:rPr>
                        <a:t>17</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Intel</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$27.7</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$55.4</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9231753"/>
                  </a:ext>
                </a:extLst>
              </a:tr>
              <a:tr h="190500">
                <a:tc>
                  <a:txBody>
                    <a:bodyPr/>
                    <a:lstStyle/>
                    <a:p>
                      <a:pPr algn="ctr" fontAlgn="b"/>
                      <a:r>
                        <a:rPr lang="en-IE" sz="1600" u="none" strike="noStrike" dirty="0">
                          <a:effectLst/>
                        </a:rPr>
                        <a:t>18</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NIKE</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$27.5</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$30.0</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6039508"/>
                  </a:ext>
                </a:extLst>
              </a:tr>
              <a:tr h="190500">
                <a:tc>
                  <a:txBody>
                    <a:bodyPr/>
                    <a:lstStyle/>
                    <a:p>
                      <a:pPr algn="ctr" fontAlgn="b"/>
                      <a:r>
                        <a:rPr lang="en-IE" sz="1600" u="none" strike="noStrike" dirty="0">
                          <a:effectLst/>
                        </a:rPr>
                        <a:t>19</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Louis Vuitton</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$27.3</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$10.0</a:t>
                      </a:r>
                      <a:endParaRPr lang="en-IE"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8027525"/>
                  </a:ext>
                </a:extLst>
              </a:tr>
              <a:tr h="190500">
                <a:tc>
                  <a:txBody>
                    <a:bodyPr/>
                    <a:lstStyle/>
                    <a:p>
                      <a:pPr algn="ctr" fontAlgn="b"/>
                      <a:r>
                        <a:rPr lang="en-IE" sz="1600" u="none" strike="noStrike" dirty="0">
                          <a:effectLst/>
                        </a:rPr>
                        <a:t>20</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E" sz="1600" u="none" strike="noStrike">
                          <a:effectLst/>
                        </a:rPr>
                        <a:t>Mercedes-Benz</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a:effectLst/>
                        </a:rPr>
                        <a:t>$26.0</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IE" sz="1600" u="none" strike="noStrike" dirty="0">
                          <a:effectLst/>
                        </a:rPr>
                        <a:t>$105.8</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8990245"/>
                  </a:ext>
                </a:extLst>
              </a:tr>
            </a:tbl>
          </a:graphicData>
        </a:graphic>
      </p:graphicFrame>
    </p:spTree>
    <p:extLst>
      <p:ext uri="{BB962C8B-B14F-4D97-AF65-F5344CB8AC3E}">
        <p14:creationId xmlns:p14="http://schemas.microsoft.com/office/powerpoint/2010/main" val="233448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t>
            </a:r>
            <a:r>
              <a:rPr lang="en-US" dirty="0" err="1"/>
              <a:t>Colour</a:t>
            </a:r>
            <a:r>
              <a:rPr lang="en-US" dirty="0"/>
              <a:t> to Differentiate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2517266" y="2297723"/>
            <a:ext cx="6882766" cy="4588510"/>
          </a:xfrm>
          <a:prstGeom prst="rect">
            <a:avLst/>
          </a:prstGeom>
        </p:spPr>
      </p:pic>
      <p:sp>
        <p:nvSpPr>
          <p:cNvPr id="7" name="Content Placeholder 2"/>
          <p:cNvSpPr>
            <a:spLocks noGrp="1"/>
          </p:cNvSpPr>
          <p:nvPr>
            <p:ph idx="1"/>
          </p:nvPr>
        </p:nvSpPr>
        <p:spPr>
          <a:xfrm>
            <a:off x="595722" y="1690688"/>
            <a:ext cx="10416702" cy="4919950"/>
          </a:xfrm>
        </p:spPr>
        <p:txBody>
          <a:bodyPr>
            <a:normAutofit/>
          </a:bodyPr>
          <a:lstStyle/>
          <a:p>
            <a:r>
              <a:rPr lang="en-US" sz="4000" dirty="0"/>
              <a:t>How nations fare in PhDs by sex</a:t>
            </a:r>
          </a:p>
          <a:p>
            <a:endParaRPr lang="en-US" sz="4000" dirty="0"/>
          </a:p>
          <a:p>
            <a:endParaRPr lang="en-US" sz="4000" dirty="0"/>
          </a:p>
        </p:txBody>
      </p:sp>
    </p:spTree>
    <p:extLst>
      <p:ext uri="{BB962C8B-B14F-4D97-AF65-F5344CB8AC3E}">
        <p14:creationId xmlns:p14="http://schemas.microsoft.com/office/powerpoint/2010/main" val="2920996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Assigning </a:t>
            </a:r>
            <a:r>
              <a:rPr lang="en-US" dirty="0" err="1"/>
              <a:t>colours</a:t>
            </a:r>
            <a:r>
              <a:rPr lang="en-US" dirty="0"/>
              <a:t> (4 -6 categories)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dirty="0"/>
              <a:t>How long will we live — and how well?</a:t>
            </a:r>
            <a:endParaRPr lang="en-US" sz="4000" dirty="0"/>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ectangle 5"/>
          <p:cNvSpPr/>
          <p:nvPr/>
        </p:nvSpPr>
        <p:spPr>
          <a:xfrm>
            <a:off x="98900" y="6280785"/>
            <a:ext cx="11934604" cy="461665"/>
          </a:xfrm>
          <a:prstGeom prst="rect">
            <a:avLst/>
          </a:prstGeom>
        </p:spPr>
        <p:txBody>
          <a:bodyPr wrap="square">
            <a:spAutoFit/>
          </a:bodyPr>
          <a:lstStyle/>
          <a:p>
            <a:pPr algn="ctr"/>
            <a:r>
              <a:rPr lang="en-IE" sz="2400" dirty="0">
                <a:hlinkClick r:id="rId4"/>
              </a:rPr>
              <a:t>http://www.washingtonpost.com/wp-srv/special/health/healthy-life-expectancy/</a:t>
            </a:r>
            <a:endParaRPr lang="en-IE" sz="2400" dirty="0"/>
          </a:p>
        </p:txBody>
      </p:sp>
      <p:pic>
        <p:nvPicPr>
          <p:cNvPr id="7" name="Picture 6"/>
          <p:cNvPicPr>
            <a:picLocks noChangeAspect="1"/>
          </p:cNvPicPr>
          <p:nvPr/>
        </p:nvPicPr>
        <p:blipFill>
          <a:blip r:embed="rId5"/>
          <a:stretch>
            <a:fillRect/>
          </a:stretch>
        </p:blipFill>
        <p:spPr>
          <a:xfrm>
            <a:off x="3480010" y="2423334"/>
            <a:ext cx="5172383" cy="3731841"/>
          </a:xfrm>
          <a:prstGeom prst="rect">
            <a:avLst/>
          </a:prstGeom>
        </p:spPr>
      </p:pic>
    </p:spTree>
    <p:extLst>
      <p:ext uri="{BB962C8B-B14F-4D97-AF65-F5344CB8AC3E}">
        <p14:creationId xmlns:p14="http://schemas.microsoft.com/office/powerpoint/2010/main" val="2921873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r>
              <a:rPr lang="en-US" dirty="0"/>
              <a:t> in Trends (8 categories)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Irish Opinion Polls - 2016</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1085850" y="2367885"/>
            <a:ext cx="7124700" cy="4400550"/>
          </a:xfrm>
          <a:prstGeom prst="rect">
            <a:avLst/>
          </a:prstGeom>
        </p:spPr>
      </p:pic>
      <p:sp>
        <p:nvSpPr>
          <p:cNvPr id="6" name="Rectangle 5"/>
          <p:cNvSpPr/>
          <p:nvPr/>
        </p:nvSpPr>
        <p:spPr>
          <a:xfrm>
            <a:off x="8841486" y="6460658"/>
            <a:ext cx="6096000" cy="307777"/>
          </a:xfrm>
          <a:prstGeom prst="rect">
            <a:avLst/>
          </a:prstGeom>
        </p:spPr>
        <p:txBody>
          <a:bodyPr>
            <a:spAutoFit/>
          </a:bodyPr>
          <a:lstStyle/>
          <a:p>
            <a:r>
              <a:rPr lang="en-IE" sz="1400" dirty="0"/>
              <a:t>Image source: </a:t>
            </a:r>
            <a:r>
              <a:rPr lang="en-IE" sz="1400" dirty="0">
                <a:hlinkClick r:id="rId5"/>
              </a:rPr>
              <a:t>Wikimedia Commons</a:t>
            </a:r>
            <a:r>
              <a:rPr lang="en-IE" sz="1400" dirty="0"/>
              <a:t>.</a:t>
            </a:r>
          </a:p>
        </p:txBody>
      </p:sp>
      <p:pic>
        <p:nvPicPr>
          <p:cNvPr id="7" name="Picture 6"/>
          <p:cNvPicPr>
            <a:picLocks noChangeAspect="1"/>
          </p:cNvPicPr>
          <p:nvPr/>
        </p:nvPicPr>
        <p:blipFill>
          <a:blip r:embed="rId6"/>
          <a:stretch>
            <a:fillRect/>
          </a:stretch>
        </p:blipFill>
        <p:spPr>
          <a:xfrm>
            <a:off x="8595812" y="2367885"/>
            <a:ext cx="1762125" cy="3810000"/>
          </a:xfrm>
          <a:prstGeom prst="rect">
            <a:avLst/>
          </a:prstGeom>
        </p:spPr>
      </p:pic>
      <p:sp>
        <p:nvSpPr>
          <p:cNvPr id="8" name="Rectangle 7"/>
          <p:cNvSpPr/>
          <p:nvPr/>
        </p:nvSpPr>
        <p:spPr>
          <a:xfrm>
            <a:off x="10441789" y="2318886"/>
            <a:ext cx="1824022" cy="523220"/>
          </a:xfrm>
          <a:prstGeom prst="rect">
            <a:avLst/>
          </a:prstGeom>
        </p:spPr>
        <p:txBody>
          <a:bodyPr wrap="square">
            <a:spAutoFit/>
          </a:bodyPr>
          <a:lstStyle/>
          <a:p>
            <a:pPr algn="ctr"/>
            <a:r>
              <a:rPr lang="en-US" sz="1400" b="1" dirty="0"/>
              <a:t>The Irish Times </a:t>
            </a:r>
          </a:p>
          <a:p>
            <a:pPr algn="ctr"/>
            <a:r>
              <a:rPr lang="en-US" sz="1400" b="1" dirty="0"/>
              <a:t>(24th March, 2008)</a:t>
            </a:r>
            <a:endParaRPr lang="en-IE" sz="1400" b="1" dirty="0"/>
          </a:p>
        </p:txBody>
      </p:sp>
    </p:spTree>
    <p:extLst>
      <p:ext uri="{BB962C8B-B14F-4D97-AF65-F5344CB8AC3E}">
        <p14:creationId xmlns:p14="http://schemas.microsoft.com/office/powerpoint/2010/main" val="1348264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 of Thumb</a:t>
            </a:r>
            <a:endParaRPr lang="en-IE" dirty="0"/>
          </a:p>
        </p:txBody>
      </p:sp>
      <p:sp>
        <p:nvSpPr>
          <p:cNvPr id="3" name="Content Placeholder 2"/>
          <p:cNvSpPr>
            <a:spLocks noGrp="1"/>
          </p:cNvSpPr>
          <p:nvPr>
            <p:ph idx="1"/>
          </p:nvPr>
        </p:nvSpPr>
        <p:spPr>
          <a:xfrm>
            <a:off x="537810" y="1690688"/>
            <a:ext cx="5204621" cy="4919950"/>
          </a:xfrm>
        </p:spPr>
        <p:txBody>
          <a:bodyPr>
            <a:normAutofit fontScale="92500" lnSpcReduction="10000"/>
          </a:bodyPr>
          <a:lstStyle/>
          <a:p>
            <a:r>
              <a:rPr lang="en-US" sz="4000" dirty="0"/>
              <a:t>As the range of different categories grows, the ability to preserve differentiation becomes harder</a:t>
            </a:r>
          </a:p>
          <a:p>
            <a:r>
              <a:rPr lang="en-US" sz="4000" dirty="0"/>
              <a:t>More than 12 categories – problem</a:t>
            </a:r>
          </a:p>
          <a:p>
            <a:pPr lvl="1"/>
            <a:r>
              <a:rPr lang="en-US" sz="3600" dirty="0"/>
              <a:t>Increases the demands of learning and recognition for viewers</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327648" y="240953"/>
            <a:ext cx="3471311" cy="6466522"/>
          </a:xfrm>
          <a:prstGeom prst="rect">
            <a:avLst/>
          </a:prstGeom>
        </p:spPr>
      </p:pic>
      <p:sp>
        <p:nvSpPr>
          <p:cNvPr id="6" name="Rectangle 5"/>
          <p:cNvSpPr/>
          <p:nvPr/>
        </p:nvSpPr>
        <p:spPr>
          <a:xfrm>
            <a:off x="9917735" y="6487527"/>
            <a:ext cx="1691489" cy="246221"/>
          </a:xfrm>
          <a:prstGeom prst="rect">
            <a:avLst/>
          </a:prstGeom>
        </p:spPr>
        <p:txBody>
          <a:bodyPr wrap="none">
            <a:spAutoFit/>
          </a:bodyPr>
          <a:lstStyle/>
          <a:p>
            <a:r>
              <a:rPr lang="en-IE" sz="1000" dirty="0"/>
              <a:t>Image source: http://viz.wtf/</a:t>
            </a:r>
          </a:p>
        </p:txBody>
      </p:sp>
    </p:spTree>
    <p:extLst>
      <p:ext uri="{BB962C8B-B14F-4D97-AF65-F5344CB8AC3E}">
        <p14:creationId xmlns:p14="http://schemas.microsoft.com/office/powerpoint/2010/main" val="3885476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3962608" y="1996937"/>
            <a:ext cx="5661060" cy="4341206"/>
          </a:xfrm>
          <a:prstGeom prst="rect">
            <a:avLst/>
          </a:prstGeom>
        </p:spPr>
      </p:pic>
      <p:sp>
        <p:nvSpPr>
          <p:cNvPr id="2" name="Title 1"/>
          <p:cNvSpPr>
            <a:spLocks noGrp="1"/>
          </p:cNvSpPr>
          <p:nvPr>
            <p:ph type="title"/>
          </p:nvPr>
        </p:nvSpPr>
        <p:spPr/>
        <p:txBody>
          <a:bodyPr>
            <a:normAutofit/>
          </a:bodyPr>
          <a:lstStyle/>
          <a:p>
            <a:r>
              <a:rPr lang="en-US" dirty="0"/>
              <a:t>To Tell Your Story, take a page from </a:t>
            </a:r>
            <a:br>
              <a:rPr lang="en-US" dirty="0"/>
            </a:br>
            <a:r>
              <a:rPr lang="en-US" dirty="0"/>
              <a:t>Kurt Vonnegut</a:t>
            </a:r>
            <a:endParaRPr lang="en-IE" dirty="0"/>
          </a:p>
        </p:txBody>
      </p:sp>
      <p:pic>
        <p:nvPicPr>
          <p:cNvPr id="5" name="Picture 4"/>
          <p:cNvPicPr>
            <a:picLocks noChangeAspect="1"/>
          </p:cNvPicPr>
          <p:nvPr/>
        </p:nvPicPr>
        <p:blipFill>
          <a:blip r:embed="rId6"/>
          <a:stretch>
            <a:fillRect/>
          </a:stretch>
        </p:blipFill>
        <p:spPr>
          <a:xfrm>
            <a:off x="9623668" y="371475"/>
            <a:ext cx="2568331" cy="1926248"/>
          </a:xfrm>
          <a:prstGeom prst="rect">
            <a:avLst/>
          </a:prstGeom>
        </p:spPr>
      </p:pic>
      <p:pic>
        <p:nvPicPr>
          <p:cNvPr id="7" name="Kurt Vonnegut on the Shapes of Stori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35694" y="2404154"/>
            <a:ext cx="4911048" cy="3030875"/>
          </a:xfrm>
          <a:prstGeom prst="rect">
            <a:avLst/>
          </a:prstGeom>
        </p:spPr>
      </p:pic>
      <p:sp>
        <p:nvSpPr>
          <p:cNvPr id="8" name="Rectangle 7"/>
          <p:cNvSpPr/>
          <p:nvPr/>
        </p:nvSpPr>
        <p:spPr>
          <a:xfrm>
            <a:off x="4481779" y="6362889"/>
            <a:ext cx="4953920" cy="369332"/>
          </a:xfrm>
          <a:prstGeom prst="rect">
            <a:avLst/>
          </a:prstGeom>
        </p:spPr>
        <p:txBody>
          <a:bodyPr wrap="none">
            <a:spAutoFit/>
          </a:bodyPr>
          <a:lstStyle/>
          <a:p>
            <a:r>
              <a:rPr lang="en-IE" dirty="0"/>
              <a:t>https://www.youtube.com/watch?v=oP3c1h8v2ZQ</a:t>
            </a:r>
          </a:p>
        </p:txBody>
      </p:sp>
      <p:sp>
        <p:nvSpPr>
          <p:cNvPr id="10" name="Content Placeholder 2"/>
          <p:cNvSpPr>
            <a:spLocks noGrp="1"/>
          </p:cNvSpPr>
          <p:nvPr>
            <p:ph idx="1"/>
          </p:nvPr>
        </p:nvSpPr>
        <p:spPr>
          <a:xfrm>
            <a:off x="937098" y="1787525"/>
            <a:ext cx="5200231" cy="4919950"/>
          </a:xfrm>
        </p:spPr>
        <p:txBody>
          <a:bodyPr>
            <a:normAutofit/>
          </a:bodyPr>
          <a:lstStyle/>
          <a:p>
            <a:r>
              <a:rPr lang="en-IE" sz="4000" dirty="0"/>
              <a:t>Shapes </a:t>
            </a:r>
            <a:br>
              <a:rPr lang="en-IE" sz="4000" dirty="0"/>
            </a:br>
            <a:r>
              <a:rPr lang="en-IE" sz="4000" dirty="0"/>
              <a:t>of Stories</a:t>
            </a:r>
            <a:endParaRPr lang="en-US" sz="4000" dirty="0"/>
          </a:p>
          <a:p>
            <a:endParaRPr lang="en-US" sz="4000" dirty="0"/>
          </a:p>
          <a:p>
            <a:endParaRPr lang="en-US" sz="4000" dirty="0"/>
          </a:p>
        </p:txBody>
      </p:sp>
    </p:spTree>
    <p:extLst>
      <p:ext uri="{BB962C8B-B14F-4D97-AF65-F5344CB8AC3E}">
        <p14:creationId xmlns:p14="http://schemas.microsoft.com/office/powerpoint/2010/main" val="8282014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3"/>
              </a:rPr>
              <a:t>Charting The Beatles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Compare:</a:t>
            </a:r>
          </a:p>
          <a:p>
            <a:endParaRPr lang="en-US" sz="4000" dirty="0"/>
          </a:p>
          <a:p>
            <a:endParaRPr lang="en-US" sz="4000"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pic>
        <p:nvPicPr>
          <p:cNvPr id="4" name="Picture 3"/>
          <p:cNvPicPr>
            <a:picLocks noChangeAspect="1"/>
          </p:cNvPicPr>
          <p:nvPr/>
        </p:nvPicPr>
        <p:blipFill>
          <a:blip r:embed="rId5"/>
          <a:stretch>
            <a:fillRect/>
          </a:stretch>
        </p:blipFill>
        <p:spPr>
          <a:xfrm>
            <a:off x="6277345" y="215223"/>
            <a:ext cx="3346323" cy="1878562"/>
          </a:xfrm>
          <a:prstGeom prst="rect">
            <a:avLst/>
          </a:prstGeom>
        </p:spPr>
      </p:pic>
      <p:sp>
        <p:nvSpPr>
          <p:cNvPr id="6" name="Rectangle 5"/>
          <p:cNvSpPr/>
          <p:nvPr/>
        </p:nvSpPr>
        <p:spPr>
          <a:xfrm>
            <a:off x="4902507" y="2093785"/>
            <a:ext cx="6096000" cy="246221"/>
          </a:xfrm>
          <a:prstGeom prst="rect">
            <a:avLst/>
          </a:prstGeom>
        </p:spPr>
        <p:txBody>
          <a:bodyPr>
            <a:spAutoFit/>
          </a:bodyPr>
          <a:lstStyle/>
          <a:p>
            <a:pPr algn="ctr"/>
            <a:r>
              <a:rPr lang="en-IE" sz="1000" dirty="0"/>
              <a:t>Image source: http://www.rollingstone.com/music/artists/the-beatles/biography</a:t>
            </a:r>
          </a:p>
        </p:txBody>
      </p:sp>
      <p:pic>
        <p:nvPicPr>
          <p:cNvPr id="7" name="Picture 6"/>
          <p:cNvPicPr>
            <a:picLocks noChangeAspect="1"/>
          </p:cNvPicPr>
          <p:nvPr/>
        </p:nvPicPr>
        <p:blipFill>
          <a:blip r:embed="rId6"/>
          <a:stretch>
            <a:fillRect/>
          </a:stretch>
        </p:blipFill>
        <p:spPr>
          <a:xfrm>
            <a:off x="259280" y="2394560"/>
            <a:ext cx="4644455" cy="3591712"/>
          </a:xfrm>
          <a:prstGeom prst="rect">
            <a:avLst/>
          </a:prstGeom>
        </p:spPr>
      </p:pic>
      <p:pic>
        <p:nvPicPr>
          <p:cNvPr id="8" name="Picture 7"/>
          <p:cNvPicPr>
            <a:picLocks noChangeAspect="1"/>
          </p:cNvPicPr>
          <p:nvPr/>
        </p:nvPicPr>
        <p:blipFill>
          <a:blip r:embed="rId7"/>
          <a:stretch>
            <a:fillRect/>
          </a:stretch>
        </p:blipFill>
        <p:spPr>
          <a:xfrm>
            <a:off x="5076199" y="2394560"/>
            <a:ext cx="6975481" cy="3591712"/>
          </a:xfrm>
          <a:prstGeom prst="rect">
            <a:avLst/>
          </a:prstGeom>
        </p:spPr>
      </p:pic>
      <p:sp>
        <p:nvSpPr>
          <p:cNvPr id="9" name="Rectangle 8"/>
          <p:cNvSpPr/>
          <p:nvPr/>
        </p:nvSpPr>
        <p:spPr>
          <a:xfrm>
            <a:off x="-58447" y="6584364"/>
            <a:ext cx="3424334" cy="246221"/>
          </a:xfrm>
          <a:prstGeom prst="rect">
            <a:avLst/>
          </a:prstGeom>
        </p:spPr>
        <p:txBody>
          <a:bodyPr wrap="none">
            <a:spAutoFit/>
          </a:bodyPr>
          <a:lstStyle/>
          <a:p>
            <a:pPr algn="ctr"/>
            <a:r>
              <a:rPr lang="en-IE" sz="1000" dirty="0"/>
              <a:t>Images source: http://chartingthebeatles.com/#songstructure</a:t>
            </a:r>
          </a:p>
        </p:txBody>
      </p:sp>
      <p:sp>
        <p:nvSpPr>
          <p:cNvPr id="10" name="TextBox 9"/>
          <p:cNvSpPr txBox="1"/>
          <p:nvPr/>
        </p:nvSpPr>
        <p:spPr>
          <a:xfrm>
            <a:off x="239218" y="5992763"/>
            <a:ext cx="3808231" cy="369332"/>
          </a:xfrm>
          <a:prstGeom prst="rect">
            <a:avLst/>
          </a:prstGeom>
          <a:noFill/>
        </p:spPr>
        <p:txBody>
          <a:bodyPr wrap="square" rtlCol="0">
            <a:spAutoFit/>
          </a:bodyPr>
          <a:lstStyle/>
          <a:p>
            <a:r>
              <a:rPr lang="en-IE" dirty="0"/>
              <a:t>Consistency from song to song.</a:t>
            </a:r>
          </a:p>
        </p:txBody>
      </p:sp>
      <p:sp>
        <p:nvSpPr>
          <p:cNvPr id="11" name="Rectangle 10"/>
          <p:cNvSpPr/>
          <p:nvPr/>
        </p:nvSpPr>
        <p:spPr>
          <a:xfrm>
            <a:off x="5056137" y="6037740"/>
            <a:ext cx="5377626" cy="369332"/>
          </a:xfrm>
          <a:prstGeom prst="rect">
            <a:avLst/>
          </a:prstGeom>
        </p:spPr>
        <p:txBody>
          <a:bodyPr wrap="none">
            <a:spAutoFit/>
          </a:bodyPr>
          <a:lstStyle/>
          <a:p>
            <a:r>
              <a:rPr lang="en-US" dirty="0"/>
              <a:t>Collage of differing compositional styles (note patterns)</a:t>
            </a:r>
            <a:endParaRPr lang="en-IE" dirty="0"/>
          </a:p>
        </p:txBody>
      </p:sp>
    </p:spTree>
    <p:extLst>
      <p:ext uri="{BB962C8B-B14F-4D97-AF65-F5344CB8AC3E}">
        <p14:creationId xmlns:p14="http://schemas.microsoft.com/office/powerpoint/2010/main" val="7597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82053" y="2297723"/>
            <a:ext cx="3333750" cy="4305300"/>
          </a:xfrm>
          <a:prstGeom prst="rect">
            <a:avLst/>
          </a:prstGeom>
        </p:spPr>
      </p:pic>
      <p:sp>
        <p:nvSpPr>
          <p:cNvPr id="2" name="Title 1"/>
          <p:cNvSpPr>
            <a:spLocks noGrp="1"/>
          </p:cNvSpPr>
          <p:nvPr>
            <p:ph type="title"/>
          </p:nvPr>
        </p:nvSpPr>
        <p:spPr/>
        <p:txBody>
          <a:bodyPr/>
          <a:lstStyle/>
          <a:p>
            <a:r>
              <a:rPr lang="en-US" dirty="0"/>
              <a:t>Using </a:t>
            </a:r>
            <a:r>
              <a:rPr lang="en-US" dirty="0" err="1"/>
              <a:t>Colour</a:t>
            </a:r>
            <a:r>
              <a:rPr lang="en-US" dirty="0"/>
              <a:t> to Represent </a:t>
            </a:r>
            <a:br>
              <a:rPr lang="en-US" dirty="0"/>
            </a:br>
            <a:r>
              <a:rPr lang="en-US" dirty="0"/>
              <a:t>Quantitative Data - Choropleth Maps</a:t>
            </a:r>
            <a:endParaRPr lang="en-IE" dirty="0"/>
          </a:p>
        </p:txBody>
      </p:sp>
      <p:sp>
        <p:nvSpPr>
          <p:cNvPr id="3" name="Content Placeholder 2"/>
          <p:cNvSpPr>
            <a:spLocks noGrp="1"/>
          </p:cNvSpPr>
          <p:nvPr>
            <p:ph idx="1"/>
          </p:nvPr>
        </p:nvSpPr>
        <p:spPr>
          <a:xfrm>
            <a:off x="937098" y="1787525"/>
            <a:ext cx="5171094" cy="4919950"/>
          </a:xfrm>
        </p:spPr>
        <p:txBody>
          <a:bodyPr>
            <a:normAutofit/>
          </a:bodyPr>
          <a:lstStyle/>
          <a:p>
            <a:r>
              <a:rPr lang="en-US" dirty="0"/>
              <a:t>Choropleth Maps display divided geographical areas or regions that are </a:t>
            </a:r>
            <a:r>
              <a:rPr lang="en-US" dirty="0" err="1"/>
              <a:t>coloured</a:t>
            </a:r>
            <a:r>
              <a:rPr lang="en-US" dirty="0"/>
              <a:t>, shaded or patterned in relation to a data variable</a:t>
            </a:r>
          </a:p>
          <a:p>
            <a:r>
              <a:rPr lang="en-US" dirty="0"/>
              <a:t>This provides a way to </a:t>
            </a:r>
            <a:r>
              <a:rPr lang="en-US" dirty="0" err="1"/>
              <a:t>visualise</a:t>
            </a:r>
            <a:r>
              <a:rPr lang="en-US" dirty="0"/>
              <a:t> values over a geographical area, which can show variation or patterns across the displayed location.</a:t>
            </a:r>
            <a:endParaRPr lang="en-US" sz="4000" dirty="0"/>
          </a:p>
          <a:p>
            <a:endParaRPr lang="en-US" sz="4000" dirty="0"/>
          </a:p>
          <a:p>
            <a:endParaRPr lang="en-US" sz="4000"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sp>
        <p:nvSpPr>
          <p:cNvPr id="6" name="Rectangle 5"/>
          <p:cNvSpPr/>
          <p:nvPr/>
        </p:nvSpPr>
        <p:spPr>
          <a:xfrm>
            <a:off x="6875283" y="6603023"/>
            <a:ext cx="4147289" cy="246221"/>
          </a:xfrm>
          <a:prstGeom prst="rect">
            <a:avLst/>
          </a:prstGeom>
        </p:spPr>
        <p:txBody>
          <a:bodyPr wrap="none">
            <a:spAutoFit/>
          </a:bodyPr>
          <a:lstStyle/>
          <a:p>
            <a:pPr algn="ctr"/>
            <a:r>
              <a:rPr lang="en-IE" sz="1000" dirty="0"/>
              <a:t>Image source: http://www.datavizcatalogue.com/methods/choropleth.html</a:t>
            </a:r>
          </a:p>
        </p:txBody>
      </p:sp>
    </p:spTree>
    <p:extLst>
      <p:ext uri="{BB962C8B-B14F-4D97-AF65-F5344CB8AC3E}">
        <p14:creationId xmlns:p14="http://schemas.microsoft.com/office/powerpoint/2010/main" val="3533240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2224" y="1772341"/>
            <a:ext cx="8211225" cy="5085660"/>
          </a:xfrm>
          <a:prstGeom prst="rect">
            <a:avLst/>
          </a:prstGeom>
        </p:spPr>
      </p:pic>
      <p:sp>
        <p:nvSpPr>
          <p:cNvPr id="2" name="Title 1"/>
          <p:cNvSpPr>
            <a:spLocks noGrp="1"/>
          </p:cNvSpPr>
          <p:nvPr>
            <p:ph type="title"/>
          </p:nvPr>
        </p:nvSpPr>
        <p:spPr/>
        <p:txBody>
          <a:bodyPr/>
          <a:lstStyle/>
          <a:p>
            <a:r>
              <a:rPr lang="en-US" dirty="0"/>
              <a:t>Obama’s Health Law </a:t>
            </a:r>
            <a:br>
              <a:rPr lang="en-US" dirty="0"/>
            </a:br>
            <a:endParaRPr lang="en-US" dirty="0"/>
          </a:p>
        </p:txBody>
      </p:sp>
      <p:sp>
        <p:nvSpPr>
          <p:cNvPr id="3" name="Content Placeholder 2"/>
          <p:cNvSpPr>
            <a:spLocks noGrp="1"/>
          </p:cNvSpPr>
          <p:nvPr>
            <p:ph idx="1"/>
          </p:nvPr>
        </p:nvSpPr>
        <p:spPr>
          <a:xfrm>
            <a:off x="491131" y="1275989"/>
            <a:ext cx="10416702" cy="4919950"/>
          </a:xfrm>
        </p:spPr>
        <p:txBody>
          <a:bodyPr>
            <a:normAutofit/>
          </a:bodyPr>
          <a:lstStyle/>
          <a:p>
            <a:r>
              <a:rPr lang="en-US" sz="4000" dirty="0"/>
              <a:t>Who Was Helped Most?</a:t>
            </a:r>
          </a:p>
          <a:p>
            <a:endParaRPr lang="en-US" sz="4000" dirty="0"/>
          </a:p>
          <a:p>
            <a:endParaRPr lang="en-US" sz="4000" dirty="0"/>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sp>
        <p:nvSpPr>
          <p:cNvPr id="6" name="Rectangle 5"/>
          <p:cNvSpPr/>
          <p:nvPr/>
        </p:nvSpPr>
        <p:spPr>
          <a:xfrm>
            <a:off x="7229856" y="6642556"/>
            <a:ext cx="6096000" cy="215444"/>
          </a:xfrm>
          <a:prstGeom prst="rect">
            <a:avLst/>
          </a:prstGeom>
        </p:spPr>
        <p:txBody>
          <a:bodyPr>
            <a:spAutoFit/>
          </a:bodyPr>
          <a:lstStyle/>
          <a:p>
            <a:r>
              <a:rPr lang="en-IE" sz="800" dirty="0"/>
              <a:t>Image source: https://www.nytimes.com/interactive/2014/10/29/upshot/obamacare-who-was-helped-most.html</a:t>
            </a:r>
          </a:p>
        </p:txBody>
      </p:sp>
    </p:spTree>
    <p:extLst>
      <p:ext uri="{BB962C8B-B14F-4D97-AF65-F5344CB8AC3E}">
        <p14:creationId xmlns:p14="http://schemas.microsoft.com/office/powerpoint/2010/main" val="2730725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USA Population Statistics</a:t>
            </a:r>
            <a:endParaRPr lang="en-IE" dirty="0"/>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Use Tableau to display:</a:t>
            </a:r>
          </a:p>
          <a:p>
            <a:pPr lvl="1"/>
            <a:r>
              <a:rPr lang="en-US" sz="3600" dirty="0"/>
              <a:t>USA states by population (already done)</a:t>
            </a:r>
          </a:p>
          <a:p>
            <a:pPr lvl="1"/>
            <a:r>
              <a:rPr lang="en-US" sz="3600" dirty="0"/>
              <a:t>USA states by population per square mile</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31797" y="3820393"/>
            <a:ext cx="4939947" cy="3037607"/>
          </a:xfrm>
          <a:prstGeom prst="rect">
            <a:avLst/>
          </a:prstGeom>
        </p:spPr>
      </p:pic>
      <p:pic>
        <p:nvPicPr>
          <p:cNvPr id="6" name="Picture 5"/>
          <p:cNvPicPr>
            <a:picLocks noChangeAspect="1"/>
          </p:cNvPicPr>
          <p:nvPr/>
        </p:nvPicPr>
        <p:blipFill>
          <a:blip r:embed="rId5"/>
          <a:stretch>
            <a:fillRect/>
          </a:stretch>
        </p:blipFill>
        <p:spPr>
          <a:xfrm>
            <a:off x="6376416" y="3820393"/>
            <a:ext cx="4826061" cy="3037607"/>
          </a:xfrm>
          <a:prstGeom prst="rect">
            <a:avLst/>
          </a:prstGeom>
        </p:spPr>
      </p:pic>
    </p:spTree>
    <p:extLst>
      <p:ext uri="{BB962C8B-B14F-4D97-AF65-F5344CB8AC3E}">
        <p14:creationId xmlns:p14="http://schemas.microsoft.com/office/powerpoint/2010/main" val="2854088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Displaying “Nothing”</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1171135" y="1499616"/>
            <a:ext cx="8591642" cy="5083013"/>
          </a:xfrm>
          <a:prstGeom prst="rect">
            <a:avLst/>
          </a:prstGeom>
        </p:spPr>
      </p:pic>
      <p:sp>
        <p:nvSpPr>
          <p:cNvPr id="7" name="Rectangle 6"/>
          <p:cNvSpPr/>
          <p:nvPr/>
        </p:nvSpPr>
        <p:spPr>
          <a:xfrm>
            <a:off x="4112425" y="6608615"/>
            <a:ext cx="2794199" cy="249386"/>
          </a:xfrm>
          <a:prstGeom prst="rect">
            <a:avLst/>
          </a:prstGeom>
        </p:spPr>
        <p:txBody>
          <a:bodyPr wrap="square">
            <a:spAutoFit/>
          </a:bodyPr>
          <a:lstStyle/>
          <a:p>
            <a:pPr algn="ctr"/>
            <a:r>
              <a:rPr lang="en-IE" sz="1000" dirty="0"/>
              <a:t>Image source: http://works.periscopic.com/pbsg/</a:t>
            </a:r>
          </a:p>
        </p:txBody>
      </p:sp>
    </p:spTree>
    <p:extLst>
      <p:ext uri="{BB962C8B-B14F-4D97-AF65-F5344CB8AC3E}">
        <p14:creationId xmlns:p14="http://schemas.microsoft.com/office/powerpoint/2010/main" val="3495610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Editorial Salience</a:t>
            </a:r>
            <a:endParaRPr lang="en-IE" dirty="0"/>
          </a:p>
        </p:txBody>
      </p:sp>
      <p:sp>
        <p:nvSpPr>
          <p:cNvPr id="3" name="Content Placeholder 2"/>
          <p:cNvSpPr>
            <a:spLocks noGrp="1"/>
          </p:cNvSpPr>
          <p:nvPr>
            <p:ph idx="1"/>
          </p:nvPr>
        </p:nvSpPr>
        <p:spPr>
          <a:xfrm>
            <a:off x="937098" y="1787525"/>
            <a:ext cx="5244246" cy="4919950"/>
          </a:xfrm>
        </p:spPr>
        <p:txBody>
          <a:bodyPr>
            <a:normAutofit fontScale="92500" lnSpcReduction="10000"/>
          </a:bodyPr>
          <a:lstStyle/>
          <a:p>
            <a:r>
              <a:rPr lang="en-US" sz="4000" dirty="0"/>
              <a:t>Draw viewer’s attention to the significant or meaningful features of your display</a:t>
            </a:r>
          </a:p>
          <a:p>
            <a:r>
              <a:rPr lang="en-US" sz="4000" dirty="0" err="1"/>
              <a:t>Colour</a:t>
            </a:r>
            <a:endParaRPr lang="en-US" sz="4000" dirty="0"/>
          </a:p>
          <a:p>
            <a:pPr lvl="1"/>
            <a:r>
              <a:rPr lang="en-US" sz="3600" dirty="0"/>
              <a:t>Potent visual stimulus</a:t>
            </a:r>
          </a:p>
          <a:p>
            <a:pPr lvl="1"/>
            <a:r>
              <a:rPr lang="en-US" sz="3600" dirty="0"/>
              <a:t>Influential means for drawing out key aspects of your data</a:t>
            </a:r>
          </a:p>
          <a:p>
            <a:pPr lvl="1"/>
            <a:r>
              <a:rPr lang="en-US" sz="3600" dirty="0"/>
              <a:t>Make prominent</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6339385" y="3461170"/>
            <a:ext cx="5609229" cy="2537293"/>
          </a:xfrm>
          <a:prstGeom prst="rect">
            <a:avLst/>
          </a:prstGeom>
        </p:spPr>
      </p:pic>
      <p:sp>
        <p:nvSpPr>
          <p:cNvPr id="6" name="Rectangle 5"/>
          <p:cNvSpPr/>
          <p:nvPr/>
        </p:nvSpPr>
        <p:spPr>
          <a:xfrm>
            <a:off x="6095999" y="5998463"/>
            <a:ext cx="6096000" cy="215444"/>
          </a:xfrm>
          <a:prstGeom prst="rect">
            <a:avLst/>
          </a:prstGeom>
        </p:spPr>
        <p:txBody>
          <a:bodyPr>
            <a:spAutoFit/>
          </a:bodyPr>
          <a:lstStyle/>
          <a:p>
            <a:pPr algn="ctr"/>
            <a:r>
              <a:rPr lang="en-IE" sz="800" dirty="0"/>
              <a:t>Image source: https://www.nytimes.com/2015/03/03/upshot/fewer-women-run-big-companies-than-men-named-john.html</a:t>
            </a:r>
          </a:p>
        </p:txBody>
      </p:sp>
    </p:spTree>
    <p:extLst>
      <p:ext uri="{BB962C8B-B14F-4D97-AF65-F5344CB8AC3E}">
        <p14:creationId xmlns:p14="http://schemas.microsoft.com/office/powerpoint/2010/main" val="2291694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Editorial Salience</a:t>
            </a:r>
            <a:endParaRPr lang="en-IE" dirty="0"/>
          </a:p>
        </p:txBody>
      </p:sp>
      <p:sp>
        <p:nvSpPr>
          <p:cNvPr id="3" name="Content Placeholder 2"/>
          <p:cNvSpPr>
            <a:spLocks noGrp="1"/>
          </p:cNvSpPr>
          <p:nvPr>
            <p:ph idx="1"/>
          </p:nvPr>
        </p:nvSpPr>
        <p:spPr>
          <a:xfrm>
            <a:off x="7624918" y="2304073"/>
            <a:ext cx="4440082" cy="4325327"/>
          </a:xfrm>
        </p:spPr>
        <p:txBody>
          <a:bodyPr>
            <a:normAutofit/>
          </a:bodyPr>
          <a:lstStyle/>
          <a:p>
            <a:r>
              <a:rPr lang="en-US" sz="2400" dirty="0"/>
              <a:t>Noticeable contrast sometimes more appropriate</a:t>
            </a:r>
          </a:p>
          <a:p>
            <a:r>
              <a:rPr lang="en-US" sz="2400" dirty="0"/>
              <a:t>Example: </a:t>
            </a:r>
          </a:p>
          <a:p>
            <a:pPr lvl="1"/>
            <a:r>
              <a:rPr lang="en-US" sz="2000" dirty="0"/>
              <a:t>Slightly darker shade of green for “New York”</a:t>
            </a:r>
          </a:p>
          <a:p>
            <a:pPr lvl="1"/>
            <a:r>
              <a:rPr lang="en-US" sz="2000" dirty="0"/>
              <a:t>Emphasizes NY compared to other cities </a:t>
            </a:r>
          </a:p>
          <a:p>
            <a:r>
              <a:rPr lang="en-US" sz="2400" dirty="0"/>
              <a:t>Sufficiently noticeable</a:t>
            </a:r>
          </a:p>
          <a:p>
            <a:endParaRPr lang="en-US" sz="2400" dirty="0"/>
          </a:p>
          <a:p>
            <a:endParaRPr lang="en-US" sz="24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290627" y="1781058"/>
            <a:ext cx="6816483" cy="4683242"/>
          </a:xfrm>
          <a:prstGeom prst="rect">
            <a:avLst/>
          </a:prstGeom>
        </p:spPr>
      </p:pic>
      <p:sp>
        <p:nvSpPr>
          <p:cNvPr id="6" name="Rectangle 5"/>
          <p:cNvSpPr/>
          <p:nvPr/>
        </p:nvSpPr>
        <p:spPr>
          <a:xfrm>
            <a:off x="1916168" y="6492640"/>
            <a:ext cx="3565400" cy="246221"/>
          </a:xfrm>
          <a:prstGeom prst="rect">
            <a:avLst/>
          </a:prstGeom>
        </p:spPr>
        <p:txBody>
          <a:bodyPr wrap="none">
            <a:spAutoFit/>
          </a:bodyPr>
          <a:lstStyle/>
          <a:p>
            <a:pPr algn="ctr"/>
            <a:r>
              <a:rPr lang="en-IE" sz="1000" dirty="0"/>
              <a:t>Image source: http://www.wsj.com/news/interactive/NYPD0521</a:t>
            </a:r>
          </a:p>
        </p:txBody>
      </p:sp>
    </p:spTree>
    <p:extLst>
      <p:ext uri="{BB962C8B-B14F-4D97-AF65-F5344CB8AC3E}">
        <p14:creationId xmlns:p14="http://schemas.microsoft.com/office/powerpoint/2010/main" val="2189990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Harmony</a:t>
            </a:r>
            <a:endParaRPr lang="en-IE" dirty="0"/>
          </a:p>
        </p:txBody>
      </p:sp>
      <p:sp>
        <p:nvSpPr>
          <p:cNvPr id="3" name="Content Placeholder 2"/>
          <p:cNvSpPr>
            <a:spLocks noGrp="1"/>
          </p:cNvSpPr>
          <p:nvPr>
            <p:ph idx="1"/>
          </p:nvPr>
        </p:nvSpPr>
        <p:spPr>
          <a:xfrm>
            <a:off x="937098" y="1787525"/>
            <a:ext cx="5171094" cy="4919950"/>
          </a:xfrm>
        </p:spPr>
        <p:txBody>
          <a:bodyPr>
            <a:normAutofit fontScale="85000" lnSpcReduction="10000"/>
          </a:bodyPr>
          <a:lstStyle/>
          <a:p>
            <a:r>
              <a:rPr lang="en-US" sz="4000" dirty="0"/>
              <a:t>Ensure </a:t>
            </a:r>
            <a:r>
              <a:rPr lang="en-US" sz="4000" dirty="0" err="1"/>
              <a:t>colour</a:t>
            </a:r>
            <a:r>
              <a:rPr lang="en-US" sz="4000" dirty="0"/>
              <a:t> choices will aid, and not hinder, the functional effectiveness and elegance of the overall visualization</a:t>
            </a:r>
          </a:p>
          <a:p>
            <a:r>
              <a:rPr lang="en-US" sz="4000" dirty="0"/>
              <a:t>Annotations:</a:t>
            </a:r>
          </a:p>
          <a:p>
            <a:pPr lvl="1"/>
            <a:r>
              <a:rPr lang="en-US" sz="3600" dirty="0"/>
              <a:t>Can enhance visualization</a:t>
            </a:r>
          </a:p>
          <a:p>
            <a:pPr lvl="1"/>
            <a:r>
              <a:rPr lang="en-US" sz="3600" dirty="0"/>
              <a:t>Find level at which it is suitably prominent</a:t>
            </a:r>
          </a:p>
          <a:p>
            <a:pPr lvl="1"/>
            <a:r>
              <a:rPr lang="en-US" sz="3600" dirty="0"/>
              <a:t>Not loud, just hidden, just at the right level</a:t>
            </a:r>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6485106" y="2255305"/>
            <a:ext cx="5706893" cy="4553927"/>
          </a:xfrm>
          <a:prstGeom prst="rect">
            <a:avLst/>
          </a:prstGeom>
        </p:spPr>
      </p:pic>
      <p:sp>
        <p:nvSpPr>
          <p:cNvPr id="7" name="Rectangle 6"/>
          <p:cNvSpPr/>
          <p:nvPr/>
        </p:nvSpPr>
        <p:spPr>
          <a:xfrm>
            <a:off x="6290552" y="6660547"/>
            <a:ext cx="6096000" cy="246221"/>
          </a:xfrm>
          <a:prstGeom prst="rect">
            <a:avLst/>
          </a:prstGeom>
        </p:spPr>
        <p:txBody>
          <a:bodyPr>
            <a:spAutoFit/>
          </a:bodyPr>
          <a:lstStyle/>
          <a:p>
            <a:pPr algn="ctr"/>
            <a:r>
              <a:rPr lang="en-IE" sz="1000" dirty="0"/>
              <a:t>Image source: http://elpais.com/elpais/2013/07/25/media/1374703338_483146.html</a:t>
            </a:r>
          </a:p>
        </p:txBody>
      </p:sp>
    </p:spTree>
    <p:extLst>
      <p:ext uri="{BB962C8B-B14F-4D97-AF65-F5344CB8AC3E}">
        <p14:creationId xmlns:p14="http://schemas.microsoft.com/office/powerpoint/2010/main" val="431468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Use of </a:t>
            </a:r>
            <a:r>
              <a:rPr lang="en-US" dirty="0" err="1"/>
              <a:t>Colour</a:t>
            </a:r>
            <a:r>
              <a:rPr lang="en-US" dirty="0"/>
              <a:t> in Visualization</a:t>
            </a:r>
            <a:br>
              <a:rPr lang="en-US" dirty="0"/>
            </a:br>
            <a:r>
              <a:rPr lang="en-US" dirty="0"/>
              <a:t>(Ward </a:t>
            </a:r>
            <a:r>
              <a:rPr lang="en-US" i="1" dirty="0"/>
              <a:t>et al</a:t>
            </a:r>
            <a:r>
              <a:rPr lang="en-US" dirty="0"/>
              <a:t>,</a:t>
            </a:r>
            <a:r>
              <a:rPr lang="en-US" i="1" dirty="0"/>
              <a:t> </a:t>
            </a:r>
            <a:r>
              <a:rPr lang="en-US" dirty="0"/>
              <a:t>2015)</a:t>
            </a:r>
            <a:endParaRPr lang="en-IE" dirty="0"/>
          </a:p>
        </p:txBody>
      </p:sp>
      <p:sp>
        <p:nvSpPr>
          <p:cNvPr id="3" name="Content Placeholder 2"/>
          <p:cNvSpPr>
            <a:spLocks noGrp="1"/>
          </p:cNvSpPr>
          <p:nvPr>
            <p:ph idx="1"/>
          </p:nvPr>
        </p:nvSpPr>
        <p:spPr>
          <a:xfrm>
            <a:off x="937098" y="1787525"/>
            <a:ext cx="8974998" cy="4919950"/>
          </a:xfrm>
        </p:spPr>
        <p:txBody>
          <a:bodyPr>
            <a:normAutofit/>
          </a:bodyPr>
          <a:lstStyle/>
          <a:p>
            <a:pPr marL="742950" indent="-742950">
              <a:buFont typeface="+mj-lt"/>
              <a:buAutoNum type="arabicPeriod"/>
            </a:pPr>
            <a:r>
              <a:rPr lang="en-US" sz="4000" dirty="0"/>
              <a:t>If the visualization task involves absolute judgement, keep the number of distinct numeric levels low</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937098" y="3575337"/>
            <a:ext cx="3371850" cy="3228975"/>
          </a:xfrm>
          <a:prstGeom prst="rect">
            <a:avLst/>
          </a:prstGeom>
        </p:spPr>
      </p:pic>
      <p:pic>
        <p:nvPicPr>
          <p:cNvPr id="6" name="Picture 5"/>
          <p:cNvPicPr>
            <a:picLocks noChangeAspect="1"/>
          </p:cNvPicPr>
          <p:nvPr/>
        </p:nvPicPr>
        <p:blipFill>
          <a:blip r:embed="rId5"/>
          <a:stretch>
            <a:fillRect/>
          </a:stretch>
        </p:blipFill>
        <p:spPr>
          <a:xfrm>
            <a:off x="5010940" y="3565812"/>
            <a:ext cx="3371850" cy="3238500"/>
          </a:xfrm>
          <a:prstGeom prst="rect">
            <a:avLst/>
          </a:prstGeom>
        </p:spPr>
      </p:pic>
      <p:sp>
        <p:nvSpPr>
          <p:cNvPr id="7" name="TextBox 6"/>
          <p:cNvSpPr txBox="1"/>
          <p:nvPr/>
        </p:nvSpPr>
        <p:spPr>
          <a:xfrm>
            <a:off x="9084782" y="4584897"/>
            <a:ext cx="2680498" cy="1200329"/>
          </a:xfrm>
          <a:prstGeom prst="rect">
            <a:avLst/>
          </a:prstGeom>
          <a:noFill/>
        </p:spPr>
        <p:txBody>
          <a:bodyPr wrap="square" rtlCol="0">
            <a:spAutoFit/>
          </a:bodyPr>
          <a:lstStyle/>
          <a:p>
            <a:r>
              <a:rPr lang="en-IE" sz="2400" i="1" dirty="0"/>
              <a:t>Too many colours versus a moderate number of colours.</a:t>
            </a:r>
          </a:p>
        </p:txBody>
      </p:sp>
    </p:spTree>
    <p:extLst>
      <p:ext uri="{BB962C8B-B14F-4D97-AF65-F5344CB8AC3E}">
        <p14:creationId xmlns:p14="http://schemas.microsoft.com/office/powerpoint/2010/main" val="3364334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Use of </a:t>
            </a:r>
            <a:r>
              <a:rPr lang="en-US" dirty="0" err="1"/>
              <a:t>Colour</a:t>
            </a:r>
            <a:r>
              <a:rPr lang="en-US" dirty="0"/>
              <a:t> in Visualization</a:t>
            </a:r>
            <a:br>
              <a:rPr lang="en-US" dirty="0"/>
            </a:br>
            <a:r>
              <a:rPr lang="en-US" dirty="0"/>
              <a:t>(Ward </a:t>
            </a:r>
            <a:r>
              <a:rPr lang="en-US" i="1" dirty="0"/>
              <a:t>et al</a:t>
            </a:r>
            <a:r>
              <a:rPr lang="en-US" dirty="0"/>
              <a:t>,</a:t>
            </a:r>
            <a:r>
              <a:rPr lang="en-US" i="1" dirty="0"/>
              <a:t> </a:t>
            </a:r>
            <a:r>
              <a:rPr lang="en-US" dirty="0"/>
              <a:t>2015)</a:t>
            </a:r>
            <a:endParaRPr lang="en-IE" dirty="0"/>
          </a:p>
        </p:txBody>
      </p:sp>
      <p:sp>
        <p:nvSpPr>
          <p:cNvPr id="3" name="Content Placeholder 2"/>
          <p:cNvSpPr>
            <a:spLocks noGrp="1"/>
          </p:cNvSpPr>
          <p:nvPr>
            <p:ph idx="1"/>
          </p:nvPr>
        </p:nvSpPr>
        <p:spPr>
          <a:xfrm>
            <a:off x="937098" y="1787525"/>
            <a:ext cx="8974998" cy="4919950"/>
          </a:xfrm>
        </p:spPr>
        <p:txBody>
          <a:bodyPr>
            <a:normAutofit/>
          </a:bodyPr>
          <a:lstStyle/>
          <a:p>
            <a:pPr marL="742950" indent="-742950">
              <a:buFont typeface="+mj-lt"/>
              <a:buAutoNum type="arabicPeriod" startAt="2"/>
            </a:pPr>
            <a:r>
              <a:rPr lang="en-US" sz="4000" dirty="0"/>
              <a:t>Use redundant mappings if possible (map a particular field to both </a:t>
            </a:r>
            <a:r>
              <a:rPr lang="en-US" sz="4000" dirty="0" err="1"/>
              <a:t>colour</a:t>
            </a:r>
            <a:r>
              <a:rPr lang="en-US" sz="4000" dirty="0"/>
              <a:t> and size)</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8" name="Picture 7"/>
          <p:cNvPicPr>
            <a:picLocks noChangeAspect="1"/>
          </p:cNvPicPr>
          <p:nvPr/>
        </p:nvPicPr>
        <p:blipFill>
          <a:blip r:embed="rId4"/>
          <a:stretch>
            <a:fillRect/>
          </a:stretch>
        </p:blipFill>
        <p:spPr>
          <a:xfrm>
            <a:off x="4617297" y="2905537"/>
            <a:ext cx="5880015" cy="3801938"/>
          </a:xfrm>
          <a:prstGeom prst="rect">
            <a:avLst/>
          </a:prstGeom>
        </p:spPr>
      </p:pic>
    </p:spTree>
    <p:extLst>
      <p:ext uri="{BB962C8B-B14F-4D97-AF65-F5344CB8AC3E}">
        <p14:creationId xmlns:p14="http://schemas.microsoft.com/office/powerpoint/2010/main" val="404130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Simplicity</a:t>
            </a:r>
            <a:endParaRPr lang="en-IE" dirty="0"/>
          </a:p>
        </p:txBody>
      </p:sp>
      <p:sp>
        <p:nvSpPr>
          <p:cNvPr id="3" name="Content Placeholder 2"/>
          <p:cNvSpPr>
            <a:spLocks noGrp="1"/>
          </p:cNvSpPr>
          <p:nvPr>
            <p:ph idx="1"/>
          </p:nvPr>
        </p:nvSpPr>
        <p:spPr>
          <a:xfrm>
            <a:off x="937098" y="1742555"/>
            <a:ext cx="5622728" cy="4919950"/>
          </a:xfrm>
        </p:spPr>
        <p:txBody>
          <a:bodyPr>
            <a:normAutofit/>
          </a:bodyPr>
          <a:lstStyle/>
          <a:p>
            <a:r>
              <a:rPr lang="en-US" sz="4000" dirty="0"/>
              <a:t>Simplicity that underlies apparent complexity</a:t>
            </a:r>
          </a:p>
          <a:p>
            <a:r>
              <a:rPr lang="en-US" sz="4000" dirty="0"/>
              <a:t>That’s what data are so good at doing</a:t>
            </a:r>
            <a:br>
              <a:rPr lang="en-US" sz="4000" dirty="0"/>
            </a:br>
            <a:endParaRPr lang="en-US" sz="4000" dirty="0"/>
          </a:p>
          <a:p>
            <a:r>
              <a:rPr lang="en-US" sz="4000" dirty="0"/>
              <a:t>Keep </a:t>
            </a:r>
            <a:r>
              <a:rPr lang="en-IE" sz="4000" dirty="0"/>
              <a:t>colour</a:t>
            </a:r>
            <a:r>
              <a:rPr lang="en-US" sz="4000" dirty="0"/>
              <a:t> simple</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ectangle 3"/>
          <p:cNvSpPr/>
          <p:nvPr/>
        </p:nvSpPr>
        <p:spPr>
          <a:xfrm>
            <a:off x="5421141" y="5801694"/>
            <a:ext cx="6096000" cy="215444"/>
          </a:xfrm>
          <a:prstGeom prst="rect">
            <a:avLst/>
          </a:prstGeom>
        </p:spPr>
        <p:txBody>
          <a:bodyPr>
            <a:spAutoFit/>
          </a:bodyPr>
          <a:lstStyle/>
          <a:p>
            <a:pPr algn="r"/>
            <a:r>
              <a:rPr lang="en-IE" sz="800" dirty="0"/>
              <a:t>Image source: http://www.sas.com/content/dam/SAS/en_us/doc/whitepaper2/hbr-persuading-with-data-107245.pdf</a:t>
            </a:r>
          </a:p>
        </p:txBody>
      </p:sp>
      <p:pic>
        <p:nvPicPr>
          <p:cNvPr id="6" name="Picture 5"/>
          <p:cNvPicPr>
            <a:picLocks noChangeAspect="1"/>
          </p:cNvPicPr>
          <p:nvPr/>
        </p:nvPicPr>
        <p:blipFill>
          <a:blip r:embed="rId4"/>
          <a:stretch>
            <a:fillRect/>
          </a:stretch>
        </p:blipFill>
        <p:spPr>
          <a:xfrm>
            <a:off x="6408255" y="2495644"/>
            <a:ext cx="5238095" cy="3361905"/>
          </a:xfrm>
          <a:prstGeom prst="rect">
            <a:avLst/>
          </a:prstGeom>
        </p:spPr>
      </p:pic>
    </p:spTree>
    <p:extLst>
      <p:ext uri="{BB962C8B-B14F-4D97-AF65-F5344CB8AC3E}">
        <p14:creationId xmlns:p14="http://schemas.microsoft.com/office/powerpoint/2010/main" val="1384708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Use of </a:t>
            </a:r>
            <a:r>
              <a:rPr lang="en-US" dirty="0" err="1"/>
              <a:t>Colour</a:t>
            </a:r>
            <a:r>
              <a:rPr lang="en-US" dirty="0"/>
              <a:t> in Visualization</a:t>
            </a:r>
            <a:br>
              <a:rPr lang="en-US" dirty="0"/>
            </a:br>
            <a:r>
              <a:rPr lang="en-US" dirty="0"/>
              <a:t>(Ward </a:t>
            </a:r>
            <a:r>
              <a:rPr lang="en-US" i="1" dirty="0"/>
              <a:t>et al</a:t>
            </a:r>
            <a:r>
              <a:rPr lang="en-US" dirty="0"/>
              <a:t>,</a:t>
            </a:r>
            <a:r>
              <a:rPr lang="en-US" i="1" dirty="0"/>
              <a:t> </a:t>
            </a:r>
            <a:r>
              <a:rPr lang="en-US" dirty="0"/>
              <a:t>2015)</a:t>
            </a:r>
            <a:endParaRPr lang="en-IE" dirty="0"/>
          </a:p>
        </p:txBody>
      </p:sp>
      <p:sp>
        <p:nvSpPr>
          <p:cNvPr id="3" name="Content Placeholder 2"/>
          <p:cNvSpPr>
            <a:spLocks noGrp="1"/>
          </p:cNvSpPr>
          <p:nvPr>
            <p:ph idx="1"/>
          </p:nvPr>
        </p:nvSpPr>
        <p:spPr>
          <a:xfrm>
            <a:off x="937098" y="1787525"/>
            <a:ext cx="8974998" cy="4919950"/>
          </a:xfrm>
        </p:spPr>
        <p:txBody>
          <a:bodyPr>
            <a:normAutofit/>
          </a:bodyPr>
          <a:lstStyle/>
          <a:p>
            <a:pPr marL="742950" indent="-742950">
              <a:buFont typeface="+mj-lt"/>
              <a:buAutoNum type="arabicPeriod" startAt="3"/>
            </a:pPr>
            <a:r>
              <a:rPr lang="en-US" sz="4000" dirty="0"/>
              <a:t>Include a labelled </a:t>
            </a:r>
            <a:r>
              <a:rPr lang="en-US" sz="4000" dirty="0" err="1"/>
              <a:t>colour</a:t>
            </a:r>
            <a:r>
              <a:rPr lang="en-US" sz="4000" dirty="0"/>
              <a:t> key to help users interpret the </a:t>
            </a:r>
            <a:r>
              <a:rPr lang="en-US" sz="4000" dirty="0" err="1"/>
              <a:t>colours</a:t>
            </a:r>
            <a:endParaRPr lang="en-US" sz="4000" dirty="0"/>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838200" y="3632720"/>
            <a:ext cx="3600450" cy="2171700"/>
          </a:xfrm>
          <a:prstGeom prst="rect">
            <a:avLst/>
          </a:prstGeom>
        </p:spPr>
      </p:pic>
      <p:pic>
        <p:nvPicPr>
          <p:cNvPr id="6" name="Picture 5"/>
          <p:cNvPicPr>
            <a:picLocks noChangeAspect="1"/>
          </p:cNvPicPr>
          <p:nvPr/>
        </p:nvPicPr>
        <p:blipFill>
          <a:blip r:embed="rId5"/>
          <a:stretch>
            <a:fillRect/>
          </a:stretch>
        </p:blipFill>
        <p:spPr>
          <a:xfrm>
            <a:off x="5058837" y="3298314"/>
            <a:ext cx="3714750" cy="2209800"/>
          </a:xfrm>
          <a:prstGeom prst="rect">
            <a:avLst/>
          </a:prstGeom>
        </p:spPr>
      </p:pic>
      <p:sp>
        <p:nvSpPr>
          <p:cNvPr id="7" name="TextBox 6"/>
          <p:cNvSpPr txBox="1"/>
          <p:nvPr/>
        </p:nvSpPr>
        <p:spPr>
          <a:xfrm>
            <a:off x="8773587" y="5106322"/>
            <a:ext cx="3061872" cy="1200329"/>
          </a:xfrm>
          <a:prstGeom prst="rect">
            <a:avLst/>
          </a:prstGeom>
          <a:noFill/>
        </p:spPr>
        <p:txBody>
          <a:bodyPr wrap="square" rtlCol="0">
            <a:spAutoFit/>
          </a:bodyPr>
          <a:lstStyle/>
          <a:p>
            <a:r>
              <a:rPr lang="en-IE" sz="2400" i="1" dirty="0"/>
              <a:t>A complex visualization with and without captions/ticks/legends.</a:t>
            </a:r>
          </a:p>
        </p:txBody>
      </p:sp>
    </p:spTree>
    <p:extLst>
      <p:ext uri="{BB962C8B-B14F-4D97-AF65-F5344CB8AC3E}">
        <p14:creationId xmlns:p14="http://schemas.microsoft.com/office/powerpoint/2010/main" val="375201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Use of </a:t>
            </a:r>
            <a:r>
              <a:rPr lang="en-US" dirty="0" err="1"/>
              <a:t>Colour</a:t>
            </a:r>
            <a:r>
              <a:rPr lang="en-US" dirty="0"/>
              <a:t> in Visualization</a:t>
            </a:r>
            <a:br>
              <a:rPr lang="en-US" dirty="0"/>
            </a:br>
            <a:r>
              <a:rPr lang="en-US" dirty="0"/>
              <a:t>(Ward </a:t>
            </a:r>
            <a:r>
              <a:rPr lang="en-US" i="1" dirty="0"/>
              <a:t>et al</a:t>
            </a:r>
            <a:r>
              <a:rPr lang="en-US" dirty="0"/>
              <a:t>,</a:t>
            </a:r>
            <a:r>
              <a:rPr lang="en-US" i="1" dirty="0"/>
              <a:t> </a:t>
            </a:r>
            <a:r>
              <a:rPr lang="en-US" dirty="0"/>
              <a:t>2015)</a:t>
            </a:r>
            <a:endParaRPr lang="en-IE" dirty="0"/>
          </a:p>
        </p:txBody>
      </p:sp>
      <p:sp>
        <p:nvSpPr>
          <p:cNvPr id="3" name="Content Placeholder 2"/>
          <p:cNvSpPr>
            <a:spLocks noGrp="1"/>
          </p:cNvSpPr>
          <p:nvPr>
            <p:ph idx="1"/>
          </p:nvPr>
        </p:nvSpPr>
        <p:spPr>
          <a:xfrm>
            <a:off x="937098" y="1787525"/>
            <a:ext cx="8974998" cy="4919950"/>
          </a:xfrm>
        </p:spPr>
        <p:txBody>
          <a:bodyPr>
            <a:normAutofit/>
          </a:bodyPr>
          <a:lstStyle/>
          <a:p>
            <a:pPr marL="742950" indent="-742950">
              <a:buFont typeface="+mj-lt"/>
              <a:buAutoNum type="arabicPeriod" startAt="4"/>
            </a:pPr>
            <a:r>
              <a:rPr lang="en-US" sz="4000" dirty="0"/>
              <a:t>When possible, use semantically resonant </a:t>
            </a:r>
            <a:r>
              <a:rPr lang="en-US" sz="4000" dirty="0" err="1"/>
              <a:t>colours</a:t>
            </a:r>
            <a:r>
              <a:rPr lang="en-US" sz="4000" dirty="0"/>
              <a:t> in the visualization – these will be easier for users to learn and remember</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2577846" y="4247500"/>
            <a:ext cx="6743700" cy="2266950"/>
          </a:xfrm>
          <a:prstGeom prst="rect">
            <a:avLst/>
          </a:prstGeom>
        </p:spPr>
      </p:pic>
    </p:spTree>
    <p:extLst>
      <p:ext uri="{BB962C8B-B14F-4D97-AF65-F5344CB8AC3E}">
        <p14:creationId xmlns:p14="http://schemas.microsoft.com/office/powerpoint/2010/main" val="2509180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endParaRPr lang="en-IE" dirty="0"/>
          </a:p>
        </p:txBody>
      </p:sp>
      <p:sp>
        <p:nvSpPr>
          <p:cNvPr id="3" name="Content Placeholder 2"/>
          <p:cNvSpPr>
            <a:spLocks noGrp="1"/>
          </p:cNvSpPr>
          <p:nvPr>
            <p:ph idx="1"/>
          </p:nvPr>
        </p:nvSpPr>
        <p:spPr>
          <a:xfrm>
            <a:off x="937098" y="1787525"/>
            <a:ext cx="10416702" cy="4919950"/>
          </a:xfrm>
        </p:spPr>
        <p:txBody>
          <a:bodyPr>
            <a:normAutofit lnSpcReduction="10000"/>
          </a:bodyPr>
          <a:lstStyle/>
          <a:p>
            <a:r>
              <a:rPr lang="en-US" dirty="0"/>
              <a:t>Select a sample </a:t>
            </a:r>
            <a:r>
              <a:rPr lang="en-US" dirty="0" err="1"/>
              <a:t>visualisation</a:t>
            </a:r>
            <a:r>
              <a:rPr lang="en-US" dirty="0"/>
              <a:t> or infographic project and </a:t>
            </a:r>
            <a:br>
              <a:rPr lang="en-US" dirty="0"/>
            </a:br>
            <a:r>
              <a:rPr lang="en-US" dirty="0"/>
              <a:t>identify all the ingredients of </a:t>
            </a:r>
            <a:r>
              <a:rPr lang="en-US" dirty="0" err="1"/>
              <a:t>colour</a:t>
            </a:r>
            <a:r>
              <a:rPr lang="en-US" dirty="0"/>
              <a:t> usage on display. </a:t>
            </a:r>
            <a:br>
              <a:rPr lang="en-US" dirty="0"/>
            </a:br>
            <a:endParaRPr lang="en-US" dirty="0"/>
          </a:p>
          <a:p>
            <a:r>
              <a:rPr lang="en-US" dirty="0"/>
              <a:t>Pretend you are now the designer working up some new </a:t>
            </a:r>
            <a:r>
              <a:rPr lang="en-US" dirty="0" err="1"/>
              <a:t>colour</a:t>
            </a:r>
            <a:r>
              <a:rPr lang="en-US" dirty="0"/>
              <a:t> choices in the face of having to accommodate new contextual factors, how might you </a:t>
            </a:r>
            <a:r>
              <a:rPr lang="en-US" dirty="0" err="1"/>
              <a:t>colour</a:t>
            </a:r>
            <a:r>
              <a:rPr lang="en-US" dirty="0"/>
              <a:t> this project if…</a:t>
            </a:r>
          </a:p>
          <a:p>
            <a:pPr lvl="1"/>
            <a:r>
              <a:rPr lang="en-US" dirty="0"/>
              <a:t>You had to demonstrate the worst possible data </a:t>
            </a:r>
            <a:r>
              <a:rPr lang="en-US" dirty="0" err="1"/>
              <a:t>visualisation</a:t>
            </a:r>
            <a:r>
              <a:rPr lang="en-US" dirty="0"/>
              <a:t> </a:t>
            </a:r>
            <a:r>
              <a:rPr lang="en-US" dirty="0" err="1"/>
              <a:t>colour</a:t>
            </a:r>
            <a:r>
              <a:rPr lang="en-US" dirty="0"/>
              <a:t> practices</a:t>
            </a:r>
          </a:p>
          <a:p>
            <a:pPr lvl="1"/>
            <a:r>
              <a:rPr lang="en-US" dirty="0"/>
              <a:t>You had to force yourself to use as few different </a:t>
            </a:r>
            <a:r>
              <a:rPr lang="en-US" dirty="0" err="1"/>
              <a:t>colours</a:t>
            </a:r>
            <a:r>
              <a:rPr lang="en-US" dirty="0"/>
              <a:t> as possible?</a:t>
            </a:r>
          </a:p>
          <a:p>
            <a:pPr lvl="1"/>
            <a:r>
              <a:rPr lang="en-US" dirty="0"/>
              <a:t>You had to make it work for non-</a:t>
            </a:r>
            <a:r>
              <a:rPr lang="en-US" dirty="0" err="1"/>
              <a:t>colour</a:t>
            </a:r>
            <a:r>
              <a:rPr lang="en-US" dirty="0"/>
              <a:t> printing?</a:t>
            </a:r>
          </a:p>
          <a:p>
            <a:pPr lvl="1"/>
            <a:r>
              <a:rPr lang="en-US" dirty="0"/>
              <a:t>(if you began with a </a:t>
            </a:r>
            <a:r>
              <a:rPr lang="en-US" dirty="0" err="1"/>
              <a:t>colour</a:t>
            </a:r>
            <a:r>
              <a:rPr lang="en-US" dirty="0"/>
              <a:t> property of red or green) you now have to make it red-green </a:t>
            </a:r>
            <a:r>
              <a:rPr lang="en-US" dirty="0" err="1"/>
              <a:t>colour</a:t>
            </a:r>
            <a:r>
              <a:rPr lang="en-US" dirty="0"/>
              <a:t>-blind friendly?</a:t>
            </a:r>
          </a:p>
          <a:p>
            <a:pPr lvl="1"/>
            <a:r>
              <a:rPr lang="en-US" dirty="0"/>
              <a:t>(if your chosen </a:t>
            </a:r>
            <a:r>
              <a:rPr lang="en-IE" dirty="0"/>
              <a:t>project</a:t>
            </a:r>
            <a:r>
              <a:rPr lang="en-US" dirty="0"/>
              <a:t> was related, in any way, to a specific </a:t>
            </a:r>
            <a:r>
              <a:rPr lang="en-US" dirty="0" err="1"/>
              <a:t>organisation</a:t>
            </a:r>
            <a:r>
              <a:rPr lang="en-US" dirty="0"/>
              <a:t>) you now have to use only their corporate </a:t>
            </a:r>
            <a:r>
              <a:rPr lang="en-US" dirty="0" err="1"/>
              <a:t>colours</a:t>
            </a:r>
            <a:endParaRPr lang="en-US" dirty="0"/>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2747225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Colour</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ectangle 5"/>
          <p:cNvSpPr/>
          <p:nvPr/>
        </p:nvSpPr>
        <p:spPr>
          <a:xfrm>
            <a:off x="630936" y="2187995"/>
            <a:ext cx="6684264" cy="3293209"/>
          </a:xfrm>
          <a:prstGeom prst="rect">
            <a:avLst/>
          </a:prstGeom>
        </p:spPr>
        <p:txBody>
          <a:bodyPr wrap="square">
            <a:spAutoFit/>
          </a:bodyPr>
          <a:lstStyle/>
          <a:p>
            <a:r>
              <a:rPr lang="en-US" sz="4000" dirty="0"/>
              <a:t>“</a:t>
            </a:r>
            <a:r>
              <a:rPr lang="en-US" sz="4000" i="1" dirty="0"/>
              <a:t>Colours are perhaps the visual property that people most often misuse in visualization with-out being aware of it</a:t>
            </a:r>
            <a:r>
              <a:rPr lang="en-US" sz="4000" dirty="0"/>
              <a:t>”</a:t>
            </a:r>
          </a:p>
          <a:p>
            <a:endParaRPr lang="en-US" sz="2400" dirty="0"/>
          </a:p>
          <a:p>
            <a:pPr algn="r"/>
            <a:r>
              <a:rPr lang="en-US" sz="2400" dirty="0">
                <a:hlinkClick r:id="rId4"/>
              </a:rPr>
              <a:t>Robert </a:t>
            </a:r>
            <a:r>
              <a:rPr lang="en-US" sz="2400" dirty="0" err="1">
                <a:hlinkClick r:id="rId4"/>
              </a:rPr>
              <a:t>Kosara</a:t>
            </a:r>
            <a:r>
              <a:rPr lang="en-US" sz="2400" dirty="0"/>
              <a:t> (Tableau)</a:t>
            </a:r>
          </a:p>
        </p:txBody>
      </p:sp>
      <p:pic>
        <p:nvPicPr>
          <p:cNvPr id="7" name="Picture 6"/>
          <p:cNvPicPr>
            <a:picLocks noChangeAspect="1"/>
          </p:cNvPicPr>
          <p:nvPr/>
        </p:nvPicPr>
        <p:blipFill>
          <a:blip r:embed="rId5"/>
          <a:stretch>
            <a:fillRect/>
          </a:stretch>
        </p:blipFill>
        <p:spPr>
          <a:xfrm>
            <a:off x="7906122" y="2548128"/>
            <a:ext cx="3554358" cy="3514866"/>
          </a:xfrm>
          <a:prstGeom prst="rect">
            <a:avLst/>
          </a:prstGeom>
        </p:spPr>
      </p:pic>
      <p:sp>
        <p:nvSpPr>
          <p:cNvPr id="8" name="Rectangle 7"/>
          <p:cNvSpPr/>
          <p:nvPr/>
        </p:nvSpPr>
        <p:spPr>
          <a:xfrm>
            <a:off x="7924646" y="6067178"/>
            <a:ext cx="3517310" cy="246221"/>
          </a:xfrm>
          <a:prstGeom prst="rect">
            <a:avLst/>
          </a:prstGeom>
        </p:spPr>
        <p:txBody>
          <a:bodyPr wrap="none">
            <a:spAutoFit/>
          </a:bodyPr>
          <a:lstStyle/>
          <a:p>
            <a:pPr algn="ctr"/>
            <a:r>
              <a:rPr lang="en-IE" sz="1000" dirty="0"/>
              <a:t>Image source: https://research.tableau.com/user/robert-kosara</a:t>
            </a:r>
          </a:p>
        </p:txBody>
      </p:sp>
    </p:spTree>
    <p:extLst>
      <p:ext uri="{BB962C8B-B14F-4D97-AF65-F5344CB8AC3E}">
        <p14:creationId xmlns:p14="http://schemas.microsoft.com/office/powerpoint/2010/main" val="474713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factor</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9" name="Content Placeholder 2"/>
          <p:cNvSpPr>
            <a:spLocks noGrp="1"/>
          </p:cNvSpPr>
          <p:nvPr>
            <p:ph idx="1"/>
          </p:nvPr>
        </p:nvSpPr>
        <p:spPr>
          <a:xfrm>
            <a:off x="937098" y="1742555"/>
            <a:ext cx="5610006" cy="4919950"/>
          </a:xfrm>
        </p:spPr>
        <p:txBody>
          <a:bodyPr>
            <a:normAutofit/>
          </a:bodyPr>
          <a:lstStyle/>
          <a:p>
            <a:r>
              <a:rPr lang="en-IE" sz="4000" dirty="0"/>
              <a:t>Colour</a:t>
            </a:r>
          </a:p>
          <a:p>
            <a:pPr lvl="1"/>
            <a:r>
              <a:rPr lang="en-IE" sz="3600" dirty="0"/>
              <a:t>Meaning first</a:t>
            </a:r>
          </a:p>
          <a:p>
            <a:pPr lvl="1"/>
            <a:r>
              <a:rPr lang="en-IE" sz="3600" dirty="0"/>
              <a:t>Decoration last</a:t>
            </a:r>
          </a:p>
          <a:p>
            <a:pPr lvl="1"/>
            <a:endParaRPr lang="en-IE" sz="3600" dirty="0"/>
          </a:p>
          <a:p>
            <a:r>
              <a:rPr lang="en-IE" sz="4000" dirty="0"/>
              <a:t>Thinking</a:t>
            </a:r>
          </a:p>
          <a:p>
            <a:pPr lvl="1"/>
            <a:r>
              <a:rPr lang="en-IE" sz="3600" dirty="0"/>
              <a:t>Begins from inside the chart(s)</a:t>
            </a:r>
          </a:p>
          <a:p>
            <a:endParaRPr lang="en-US" sz="4000" dirty="0"/>
          </a:p>
          <a:p>
            <a:endParaRPr lang="en-US" sz="4000" dirty="0"/>
          </a:p>
        </p:txBody>
      </p:sp>
      <p:pic>
        <p:nvPicPr>
          <p:cNvPr id="3" name="Picture 2"/>
          <p:cNvPicPr>
            <a:picLocks noChangeAspect="1"/>
          </p:cNvPicPr>
          <p:nvPr/>
        </p:nvPicPr>
        <p:blipFill>
          <a:blip r:embed="rId4"/>
          <a:stretch>
            <a:fillRect/>
          </a:stretch>
        </p:blipFill>
        <p:spPr>
          <a:xfrm>
            <a:off x="6673311" y="2325206"/>
            <a:ext cx="5494304" cy="4508411"/>
          </a:xfrm>
          <a:prstGeom prst="rect">
            <a:avLst/>
          </a:prstGeom>
          <a:ln>
            <a:solidFill>
              <a:schemeClr val="tx1"/>
            </a:solidFill>
          </a:ln>
        </p:spPr>
      </p:pic>
      <p:sp>
        <p:nvSpPr>
          <p:cNvPr id="4" name="Rectangle 3"/>
          <p:cNvSpPr/>
          <p:nvPr/>
        </p:nvSpPr>
        <p:spPr>
          <a:xfrm>
            <a:off x="577311" y="6662505"/>
            <a:ext cx="6096000" cy="246221"/>
          </a:xfrm>
          <a:prstGeom prst="rect">
            <a:avLst/>
          </a:prstGeom>
        </p:spPr>
        <p:txBody>
          <a:bodyPr>
            <a:spAutoFit/>
          </a:bodyPr>
          <a:lstStyle/>
          <a:p>
            <a:pPr algn="r"/>
            <a:r>
              <a:rPr lang="en-IE" sz="1000" dirty="0"/>
              <a:t>Image source: http://gizmodo.com/8-horrible-data-visualizations-that-make-no-sense-1228022038</a:t>
            </a:r>
          </a:p>
        </p:txBody>
      </p:sp>
    </p:spTree>
    <p:extLst>
      <p:ext uri="{BB962C8B-B14F-4D97-AF65-F5344CB8AC3E}">
        <p14:creationId xmlns:p14="http://schemas.microsoft.com/office/powerpoint/2010/main" val="372986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 that make no sense</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391668" y="1808514"/>
            <a:ext cx="6423620" cy="4802124"/>
          </a:xfrm>
          <a:prstGeom prst="rect">
            <a:avLst/>
          </a:prstGeom>
        </p:spPr>
      </p:pic>
      <p:sp>
        <p:nvSpPr>
          <p:cNvPr id="6" name="Rectangle 5"/>
          <p:cNvSpPr/>
          <p:nvPr/>
        </p:nvSpPr>
        <p:spPr>
          <a:xfrm>
            <a:off x="2907614" y="6620742"/>
            <a:ext cx="1391728" cy="215444"/>
          </a:xfrm>
          <a:prstGeom prst="rect">
            <a:avLst/>
          </a:prstGeom>
        </p:spPr>
        <p:txBody>
          <a:bodyPr wrap="none">
            <a:spAutoFit/>
          </a:bodyPr>
          <a:lstStyle/>
          <a:p>
            <a:r>
              <a:rPr lang="en-IE" sz="800" dirty="0"/>
              <a:t>Image source: http://viz.wtf/</a:t>
            </a:r>
          </a:p>
        </p:txBody>
      </p:sp>
      <p:sp>
        <p:nvSpPr>
          <p:cNvPr id="8" name="Rectangle 7"/>
          <p:cNvSpPr/>
          <p:nvPr/>
        </p:nvSpPr>
        <p:spPr>
          <a:xfrm>
            <a:off x="6998208" y="2994166"/>
            <a:ext cx="4962144" cy="2862322"/>
          </a:xfrm>
          <a:prstGeom prst="rect">
            <a:avLst/>
          </a:prstGeom>
        </p:spPr>
        <p:txBody>
          <a:bodyPr wrap="square">
            <a:spAutoFit/>
          </a:bodyPr>
          <a:lstStyle/>
          <a:p>
            <a:r>
              <a:rPr lang="en-US" i="1" dirty="0"/>
              <a:t>“Furthermore, we present the distribution of attacks towards employees in detail in Fig. 10 right. The blue employees are secretaries, the green ones are administrators and the red ones are scientific employees. The number following the name is the number of times that person was attacked. All of the names are pseudonyms for real people. The person that suffered the most attacks is </a:t>
            </a:r>
            <a:r>
              <a:rPr lang="en-US" i="1" dirty="0" err="1"/>
              <a:t>Monja</a:t>
            </a:r>
            <a:r>
              <a:rPr lang="en-US" i="1" dirty="0"/>
              <a:t> a secretary with overall 8 attacks. In contrast, all other victims suffered between 1 and 3 attacks.”</a:t>
            </a:r>
            <a:endParaRPr lang="en-IE" i="1" dirty="0"/>
          </a:p>
        </p:txBody>
      </p:sp>
      <p:sp>
        <p:nvSpPr>
          <p:cNvPr id="9" name="Rectangle 8"/>
          <p:cNvSpPr/>
          <p:nvPr/>
        </p:nvSpPr>
        <p:spPr>
          <a:xfrm>
            <a:off x="9479280" y="6097262"/>
            <a:ext cx="2287486" cy="369332"/>
          </a:xfrm>
          <a:prstGeom prst="rect">
            <a:avLst/>
          </a:prstGeom>
        </p:spPr>
        <p:txBody>
          <a:bodyPr wrap="none">
            <a:spAutoFit/>
          </a:bodyPr>
          <a:lstStyle/>
          <a:p>
            <a:r>
              <a:rPr lang="en-IE" dirty="0" err="1">
                <a:hlinkClick r:id="rId5"/>
              </a:rPr>
              <a:t>Beckers</a:t>
            </a:r>
            <a:r>
              <a:rPr lang="en-IE" dirty="0">
                <a:hlinkClick r:id="rId5"/>
              </a:rPr>
              <a:t> &amp; Pape (2016)</a:t>
            </a:r>
            <a:endParaRPr lang="en-IE" dirty="0"/>
          </a:p>
        </p:txBody>
      </p:sp>
    </p:spTree>
    <p:extLst>
      <p:ext uri="{BB962C8B-B14F-4D97-AF65-F5344CB8AC3E}">
        <p14:creationId xmlns:p14="http://schemas.microsoft.com/office/powerpoint/2010/main" val="27814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en-IE" dirty="0"/>
              <a:t>colours</a:t>
            </a:r>
            <a:r>
              <a:rPr lang="en-US" dirty="0"/>
              <a:t> have no meaning</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1481247" y="1587310"/>
            <a:ext cx="8572500" cy="4972050"/>
          </a:xfrm>
          <a:prstGeom prst="rect">
            <a:avLst/>
          </a:prstGeom>
        </p:spPr>
      </p:pic>
      <p:sp>
        <p:nvSpPr>
          <p:cNvPr id="7" name="Rectangle 6"/>
          <p:cNvSpPr/>
          <p:nvPr/>
        </p:nvSpPr>
        <p:spPr>
          <a:xfrm>
            <a:off x="3247416" y="6506204"/>
            <a:ext cx="5040162" cy="276999"/>
          </a:xfrm>
          <a:prstGeom prst="rect">
            <a:avLst/>
          </a:prstGeom>
        </p:spPr>
        <p:txBody>
          <a:bodyPr wrap="none">
            <a:spAutoFit/>
          </a:bodyPr>
          <a:lstStyle/>
          <a:p>
            <a:r>
              <a:rPr lang="en-IE" sz="1200" dirty="0"/>
              <a:t>Image source: http://visual.ly/christmas-and-new-year-holidays-around-world</a:t>
            </a:r>
          </a:p>
        </p:txBody>
      </p:sp>
    </p:spTree>
    <p:extLst>
      <p:ext uri="{BB962C8B-B14F-4D97-AF65-F5344CB8AC3E}">
        <p14:creationId xmlns:p14="http://schemas.microsoft.com/office/powerpoint/2010/main" val="392051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Short Exercise (Tableau)</a:t>
            </a:r>
          </a:p>
        </p:txBody>
      </p:sp>
      <p:sp>
        <p:nvSpPr>
          <p:cNvPr id="3" name="Content Placeholder 2"/>
          <p:cNvSpPr>
            <a:spLocks noGrp="1"/>
          </p:cNvSpPr>
          <p:nvPr>
            <p:ph idx="1"/>
          </p:nvPr>
        </p:nvSpPr>
        <p:spPr>
          <a:xfrm>
            <a:off x="937098" y="1787525"/>
            <a:ext cx="10416702" cy="4919950"/>
          </a:xfrm>
        </p:spPr>
        <p:txBody>
          <a:bodyPr>
            <a:normAutofit/>
          </a:bodyPr>
          <a:lstStyle/>
          <a:p>
            <a:r>
              <a:rPr lang="en-US" sz="4000" dirty="0"/>
              <a:t>Using </a:t>
            </a:r>
            <a:r>
              <a:rPr lang="en-US" sz="4000" dirty="0" err="1"/>
              <a:t>colour</a:t>
            </a:r>
            <a:r>
              <a:rPr lang="en-US" sz="4000" dirty="0"/>
              <a:t> to </a:t>
            </a:r>
            <a:br>
              <a:rPr lang="en-US" sz="4000" dirty="0"/>
            </a:br>
            <a:r>
              <a:rPr lang="en-US" sz="4000" dirty="0"/>
              <a:t>represent population</a:t>
            </a:r>
          </a:p>
          <a:p>
            <a:r>
              <a:rPr lang="en-US" sz="4000" dirty="0"/>
              <a:t>50 States</a:t>
            </a:r>
          </a:p>
          <a:p>
            <a:r>
              <a:rPr lang="en-US" sz="4000" dirty="0"/>
              <a:t>Excel file in Moodle</a:t>
            </a:r>
          </a:p>
          <a:p>
            <a:r>
              <a:rPr lang="en-US" sz="4000" dirty="0"/>
              <a:t>Create map</a:t>
            </a:r>
          </a:p>
          <a:p>
            <a:r>
              <a:rPr lang="en-US" sz="4000" dirty="0"/>
              <a:t>Edit </a:t>
            </a:r>
            <a:r>
              <a:rPr lang="en-US" sz="4000" dirty="0" err="1"/>
              <a:t>colours</a:t>
            </a:r>
            <a:endParaRPr lang="en-US" sz="4000" dirty="0"/>
          </a:p>
          <a:p>
            <a:r>
              <a:rPr lang="en-US" sz="4000" dirty="0"/>
              <a:t>Use </a:t>
            </a:r>
            <a:r>
              <a:rPr lang="en-US" sz="4000" dirty="0" err="1"/>
              <a:t>colour</a:t>
            </a:r>
            <a:r>
              <a:rPr lang="en-US" sz="4000" dirty="0"/>
              <a:t> palettes</a:t>
            </a:r>
          </a:p>
          <a:p>
            <a:endParaRPr lang="en-US" sz="4000" dirty="0"/>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5872724" y="2490103"/>
            <a:ext cx="5770636" cy="4314209"/>
          </a:xfrm>
          <a:prstGeom prst="rect">
            <a:avLst/>
          </a:prstGeom>
        </p:spPr>
      </p:pic>
    </p:spTree>
    <p:extLst>
      <p:ext uri="{BB962C8B-B14F-4D97-AF65-F5344CB8AC3E}">
        <p14:creationId xmlns:p14="http://schemas.microsoft.com/office/powerpoint/2010/main" val="3461957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20059</TotalTime>
  <Words>4560</Words>
  <Application>Microsoft Macintosh PowerPoint</Application>
  <PresentationFormat>Widescreen</PresentationFormat>
  <Paragraphs>517</Paragraphs>
  <Slides>42</Slides>
  <Notes>42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Data Visualization Colour</vt:lpstr>
      <vt:lpstr>Data as stories</vt:lpstr>
      <vt:lpstr>To Tell Your Story, take a page from  Kurt Vonnegut</vt:lpstr>
      <vt:lpstr>Simplicity</vt:lpstr>
      <vt:lpstr>Colour</vt:lpstr>
      <vt:lpstr>Key factor</vt:lpstr>
      <vt:lpstr>Visualizations that make no sense</vt:lpstr>
      <vt:lpstr>When colours have no meaning</vt:lpstr>
      <vt:lpstr>Short Exercise (Tableau)</vt:lpstr>
      <vt:lpstr>Simple Example</vt:lpstr>
      <vt:lpstr>Which Birth Dates  Are Most Common?</vt:lpstr>
      <vt:lpstr>Cause of death </vt:lpstr>
      <vt:lpstr>The Right Colours Make Data Easier  to Read</vt:lpstr>
      <vt:lpstr>Semantically resonant color choices</vt:lpstr>
      <vt:lpstr>Impact of semantically resonant  colors on graph analysis</vt:lpstr>
      <vt:lpstr>What’s going on here?</vt:lpstr>
      <vt:lpstr>Stroop Test</vt:lpstr>
      <vt:lpstr>Effective visualization colour choices,</vt:lpstr>
      <vt:lpstr>Ishihara 38 Plates CVD Test</vt:lpstr>
      <vt:lpstr>Accessible Design</vt:lpstr>
      <vt:lpstr>Consider other options</vt:lpstr>
      <vt:lpstr>Cultural Differences</vt:lpstr>
      <vt:lpstr>Concept-colour association strength</vt:lpstr>
      <vt:lpstr>Gains</vt:lpstr>
      <vt:lpstr>Exercise: World’s Most  Valuable Brands</vt:lpstr>
      <vt:lpstr>Simple Colour to Differentiate</vt:lpstr>
      <vt:lpstr>Assigning colours (4 -6 categories)</vt:lpstr>
      <vt:lpstr>Colour in Trends (8 categories)</vt:lpstr>
      <vt:lpstr>Rule of Thumb</vt:lpstr>
      <vt:lpstr>Charting The Beatles</vt:lpstr>
      <vt:lpstr>Using Colour to Represent  Quantitative Data - Choropleth Maps</vt:lpstr>
      <vt:lpstr>Obama’s Health Law  </vt:lpstr>
      <vt:lpstr>Exercise: USA Population Statistics</vt:lpstr>
      <vt:lpstr>Displaying “Nothing”</vt:lpstr>
      <vt:lpstr>Editorial Salience</vt:lpstr>
      <vt:lpstr>Editorial Salience</vt:lpstr>
      <vt:lpstr>Functional Harmony</vt:lpstr>
      <vt:lpstr>Effective Use of Colour in Visualization (Ward et al, 2015)</vt:lpstr>
      <vt:lpstr>Effective Use of Colour in Visualization (Ward et al, 2015)</vt:lpstr>
      <vt:lpstr>Effective Use of Colour in Visualization (Ward et al, 2015)</vt:lpstr>
      <vt:lpstr>Effective Use of Colour in Visualization (Ward et al, 2015)</vt:lpstr>
      <vt:lpstr>Exercise</vt:lpstr>
    </vt:vector>
  </TitlesOfParts>
  <Company>National College of Ireland</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Eugene O'Loughlin</dc:creator>
  <cp:lastModifiedBy>Noel Cosgrave</cp:lastModifiedBy>
  <cp:revision>208</cp:revision>
  <cp:lastPrinted>2017-02-02T12:17:54Z</cp:lastPrinted>
  <dcterms:created xsi:type="dcterms:W3CDTF">2017-01-03T11:48:10Z</dcterms:created>
  <dcterms:modified xsi:type="dcterms:W3CDTF">2018-02-13T09:50:43Z</dcterms:modified>
</cp:coreProperties>
</file>